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306" r:id="rId3"/>
    <p:sldId id="298" r:id="rId4"/>
    <p:sldId id="300" r:id="rId5"/>
    <p:sldId id="308" r:id="rId6"/>
    <p:sldId id="273" r:id="rId7"/>
    <p:sldId id="303" r:id="rId8"/>
    <p:sldId id="307" r:id="rId9"/>
    <p:sldId id="304" r:id="rId10"/>
    <p:sldId id="305" r:id="rId1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5" autoAdjust="0"/>
    <p:restoredTop sz="81938" autoAdjust="0"/>
  </p:normalViewPr>
  <p:slideViewPr>
    <p:cSldViewPr snapToGrid="0" snapToObjects="1">
      <p:cViewPr varScale="1">
        <p:scale>
          <a:sx n="87" d="100"/>
          <a:sy n="87" d="100"/>
        </p:scale>
        <p:origin x="6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59011-F5C5-45CB-82A0-E70AC54B0E24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1E4A7645-1DB6-4017-BA7A-2FC119203B68}">
      <dgm:prSet phldrT="[Text]" custT="1"/>
      <dgm:spPr/>
      <dgm:t>
        <a:bodyPr/>
        <a:lstStyle/>
        <a:p>
          <a:r>
            <a:rPr lang="en-AU" sz="1400" dirty="0"/>
            <a:t>Rejects are coded manually and IRIS dictionary updated</a:t>
          </a:r>
        </a:p>
      </dgm:t>
    </dgm:pt>
    <dgm:pt modelId="{9CD54C69-C84C-460E-BDBF-D3868FAC6E8C}" type="parTrans" cxnId="{13CDD4B8-E19C-4F14-ABFF-6A5792042571}">
      <dgm:prSet/>
      <dgm:spPr/>
      <dgm:t>
        <a:bodyPr/>
        <a:lstStyle/>
        <a:p>
          <a:endParaRPr lang="en-AU"/>
        </a:p>
      </dgm:t>
    </dgm:pt>
    <dgm:pt modelId="{2010F447-8A80-45E9-89B3-47FA3C3A3B42}" type="sibTrans" cxnId="{13CDD4B8-E19C-4F14-ABFF-6A5792042571}">
      <dgm:prSet/>
      <dgm:spPr/>
      <dgm:t>
        <a:bodyPr/>
        <a:lstStyle/>
        <a:p>
          <a:endParaRPr lang="en-AU"/>
        </a:p>
      </dgm:t>
    </dgm:pt>
    <dgm:pt modelId="{060F82A2-85F7-4B29-A017-183048432954}">
      <dgm:prSet phldrT="[Text]" custT="1"/>
      <dgm:spPr/>
      <dgm:t>
        <a:bodyPr/>
        <a:lstStyle/>
        <a:p>
          <a:r>
            <a:rPr lang="en-US" sz="1400" dirty="0"/>
            <a:t>Death data entered into PATIS from MCDC</a:t>
          </a:r>
          <a:endParaRPr lang="en-AU" sz="1400" dirty="0"/>
        </a:p>
      </dgm:t>
    </dgm:pt>
    <dgm:pt modelId="{C27F3B72-1608-4F72-A533-024756784E72}" type="parTrans" cxnId="{877F42AA-8552-4FC5-A46C-3C69489699C2}">
      <dgm:prSet/>
      <dgm:spPr/>
      <dgm:t>
        <a:bodyPr/>
        <a:lstStyle/>
        <a:p>
          <a:endParaRPr lang="en-AU"/>
        </a:p>
      </dgm:t>
    </dgm:pt>
    <dgm:pt modelId="{2D508065-D3F8-4B4D-8AD6-04E8D28B7CE0}" type="sibTrans" cxnId="{877F42AA-8552-4FC5-A46C-3C69489699C2}">
      <dgm:prSet/>
      <dgm:spPr/>
      <dgm:t>
        <a:bodyPr/>
        <a:lstStyle/>
        <a:p>
          <a:endParaRPr lang="en-AU"/>
        </a:p>
      </dgm:t>
    </dgm:pt>
    <dgm:pt modelId="{976B4A8B-83E0-4BBF-A598-2C85E3CC54ED}">
      <dgm:prSet phldrT="[Text]" custT="1"/>
      <dgm:spPr/>
      <dgm:t>
        <a:bodyPr/>
        <a:lstStyle/>
        <a:p>
          <a:r>
            <a:rPr lang="en-US" sz="1400" dirty="0"/>
            <a:t>Death data extracted from PATIS and uploaded into IRIS</a:t>
          </a:r>
          <a:endParaRPr lang="en-AU" sz="1400" dirty="0"/>
        </a:p>
      </dgm:t>
    </dgm:pt>
    <dgm:pt modelId="{3F056E4C-69B0-4D24-9C8E-61EACD05EBBD}" type="parTrans" cxnId="{6DD41C34-895D-45E3-8DE6-1833218DDCAB}">
      <dgm:prSet/>
      <dgm:spPr/>
      <dgm:t>
        <a:bodyPr/>
        <a:lstStyle/>
        <a:p>
          <a:endParaRPr lang="en-AU"/>
        </a:p>
      </dgm:t>
    </dgm:pt>
    <dgm:pt modelId="{6E30D083-AD5A-4D5C-B193-A84FB4D0D5D3}" type="sibTrans" cxnId="{6DD41C34-895D-45E3-8DE6-1833218DDCAB}">
      <dgm:prSet/>
      <dgm:spPr/>
      <dgm:t>
        <a:bodyPr/>
        <a:lstStyle/>
        <a:p>
          <a:endParaRPr lang="en-AU"/>
        </a:p>
      </dgm:t>
    </dgm:pt>
    <dgm:pt modelId="{D95DA46A-F199-4FC8-BDAE-4812857B632D}">
      <dgm:prSet phldrT="[Text]" custT="1"/>
      <dgm:spPr/>
      <dgm:t>
        <a:bodyPr/>
        <a:lstStyle/>
        <a:p>
          <a:r>
            <a:rPr lang="en-US" sz="1400" dirty="0"/>
            <a:t>Causes of death are coded and underlying cause of death is assigned</a:t>
          </a:r>
          <a:endParaRPr lang="en-AU" sz="1400" dirty="0"/>
        </a:p>
      </dgm:t>
    </dgm:pt>
    <dgm:pt modelId="{EADD9D3F-9A39-42F0-9A07-9954A09FAE4C}" type="parTrans" cxnId="{95BD3E7A-4768-4BBE-A4FE-13C1BCB7E62A}">
      <dgm:prSet/>
      <dgm:spPr/>
      <dgm:t>
        <a:bodyPr/>
        <a:lstStyle/>
        <a:p>
          <a:endParaRPr lang="en-AU"/>
        </a:p>
      </dgm:t>
    </dgm:pt>
    <dgm:pt modelId="{07B051B5-AF78-432B-BCBA-B9B45607C824}" type="sibTrans" cxnId="{95BD3E7A-4768-4BBE-A4FE-13C1BCB7E62A}">
      <dgm:prSet/>
      <dgm:spPr/>
      <dgm:t>
        <a:bodyPr/>
        <a:lstStyle/>
        <a:p>
          <a:endParaRPr lang="en-AU"/>
        </a:p>
      </dgm:t>
    </dgm:pt>
    <dgm:pt modelId="{BD0BF72C-D660-4131-A235-4AAEE933FAD4}">
      <dgm:prSet phldrT="[Text]" custT="1"/>
      <dgm:spPr>
        <a:noFill/>
      </dgm:spPr>
      <dgm:t>
        <a:bodyPr/>
        <a:lstStyle/>
        <a:p>
          <a:r>
            <a:rPr lang="en-US" sz="1400" dirty="0"/>
            <a:t>Causes of Death and Underlying Cause of Death  is uploaded back into  PATIS</a:t>
          </a:r>
          <a:endParaRPr lang="en-AU" sz="1400" dirty="0"/>
        </a:p>
      </dgm:t>
    </dgm:pt>
    <dgm:pt modelId="{538E7467-0D01-41BA-A442-41446E1BAE6E}" type="parTrans" cxnId="{F1124F3F-A359-42C4-915C-7756EA3DE5D4}">
      <dgm:prSet/>
      <dgm:spPr/>
      <dgm:t>
        <a:bodyPr/>
        <a:lstStyle/>
        <a:p>
          <a:endParaRPr lang="en-AU"/>
        </a:p>
      </dgm:t>
    </dgm:pt>
    <dgm:pt modelId="{F1F97786-643D-464D-ACC7-7E20CC76DFEE}" type="sibTrans" cxnId="{F1124F3F-A359-42C4-915C-7756EA3DE5D4}">
      <dgm:prSet/>
      <dgm:spPr/>
      <dgm:t>
        <a:bodyPr/>
        <a:lstStyle/>
        <a:p>
          <a:endParaRPr lang="en-AU"/>
        </a:p>
      </dgm:t>
    </dgm:pt>
    <dgm:pt modelId="{FD47B141-6E33-4F93-9CAC-867D726D67DC}">
      <dgm:prSet/>
      <dgm:spPr/>
      <dgm:t>
        <a:bodyPr/>
        <a:lstStyle/>
        <a:p>
          <a:r>
            <a:rPr lang="en-AU" dirty="0"/>
            <a:t>Coded death data shared with RG electronically every month</a:t>
          </a:r>
        </a:p>
      </dgm:t>
    </dgm:pt>
    <dgm:pt modelId="{09678E30-8C97-42CF-8B22-A647E7E7A963}" type="parTrans" cxnId="{508DC2D6-A1AF-44C2-BCB0-F35204D870C7}">
      <dgm:prSet/>
      <dgm:spPr/>
      <dgm:t>
        <a:bodyPr/>
        <a:lstStyle/>
        <a:p>
          <a:endParaRPr lang="en-AU"/>
        </a:p>
      </dgm:t>
    </dgm:pt>
    <dgm:pt modelId="{09F9EA5F-A654-4B10-97E5-21697DF6119D}" type="sibTrans" cxnId="{508DC2D6-A1AF-44C2-BCB0-F35204D870C7}">
      <dgm:prSet/>
      <dgm:spPr/>
      <dgm:t>
        <a:bodyPr/>
        <a:lstStyle/>
        <a:p>
          <a:endParaRPr lang="en-AU"/>
        </a:p>
      </dgm:t>
    </dgm:pt>
    <dgm:pt modelId="{41329530-E5EA-49A1-8418-9F0EC41B2CA0}" type="pres">
      <dgm:prSet presAssocID="{D1259011-F5C5-45CB-82A0-E70AC54B0E24}" presName="Name0" presStyleCnt="0">
        <dgm:presLayoutVars>
          <dgm:dir/>
          <dgm:animOne val="branch"/>
          <dgm:animLvl val="lvl"/>
        </dgm:presLayoutVars>
      </dgm:prSet>
      <dgm:spPr/>
    </dgm:pt>
    <dgm:pt modelId="{3759C571-CC92-4172-983E-028D67B26657}" type="pres">
      <dgm:prSet presAssocID="{060F82A2-85F7-4B29-A017-183048432954}" presName="chaos" presStyleCnt="0"/>
      <dgm:spPr/>
    </dgm:pt>
    <dgm:pt modelId="{1127AF51-BA3F-401C-8E72-6D1AB8BC714D}" type="pres">
      <dgm:prSet presAssocID="{060F82A2-85F7-4B29-A017-183048432954}" presName="parTx1" presStyleLbl="revTx" presStyleIdx="0" presStyleCnt="5" custLinFactNeighborX="3852" custLinFactNeighborY="85453"/>
      <dgm:spPr/>
    </dgm:pt>
    <dgm:pt modelId="{54686433-F83A-4D76-9F7A-817A5BCD369C}" type="pres">
      <dgm:prSet presAssocID="{060F82A2-85F7-4B29-A017-183048432954}" presName="c1" presStyleLbl="node1" presStyleIdx="0" presStyleCnt="19" custLinFactY="64140" custLinFactNeighborX="70606" custLinFactNeighborY="100000"/>
      <dgm:spPr/>
    </dgm:pt>
    <dgm:pt modelId="{58F462DD-10BD-460E-BCA2-447D0562B732}" type="pres">
      <dgm:prSet presAssocID="{060F82A2-85F7-4B29-A017-183048432954}" presName="c2" presStyleLbl="node1" presStyleIdx="1" presStyleCnt="19" custLinFactY="64140" custLinFactNeighborX="70606" custLinFactNeighborY="100000"/>
      <dgm:spPr/>
    </dgm:pt>
    <dgm:pt modelId="{CF48A7FE-BA58-4FBF-A433-28F0B6562A7D}" type="pres">
      <dgm:prSet presAssocID="{060F82A2-85F7-4B29-A017-183048432954}" presName="c3" presStyleLbl="node1" presStyleIdx="2" presStyleCnt="19" custLinFactY="4452" custLinFactNeighborX="44932" custLinFactNeighborY="100000"/>
      <dgm:spPr/>
    </dgm:pt>
    <dgm:pt modelId="{74BB1C73-019D-4CA7-94C1-F65C520749FC}" type="pres">
      <dgm:prSet presAssocID="{060F82A2-85F7-4B29-A017-183048432954}" presName="c4" presStyleLbl="node1" presStyleIdx="3" presStyleCnt="19" custLinFactY="64140" custLinFactNeighborX="70606" custLinFactNeighborY="100000"/>
      <dgm:spPr/>
    </dgm:pt>
    <dgm:pt modelId="{5593E1EE-B1FE-4B5B-9F2C-A91AD56A3956}" type="pres">
      <dgm:prSet presAssocID="{060F82A2-85F7-4B29-A017-183048432954}" presName="c5" presStyleLbl="node1" presStyleIdx="4" presStyleCnt="19" custLinFactY="64140" custLinFactNeighborX="70606" custLinFactNeighborY="100000"/>
      <dgm:spPr/>
    </dgm:pt>
    <dgm:pt modelId="{C2749C5A-5A10-4559-8C86-453990C1205C}" type="pres">
      <dgm:prSet presAssocID="{060F82A2-85F7-4B29-A017-183048432954}" presName="c6" presStyleLbl="node1" presStyleIdx="5" presStyleCnt="19" custLinFactY="64140" custLinFactNeighborX="70606" custLinFactNeighborY="100000"/>
      <dgm:spPr/>
    </dgm:pt>
    <dgm:pt modelId="{769F045F-40F8-4D8F-8A5C-38A595883859}" type="pres">
      <dgm:prSet presAssocID="{060F82A2-85F7-4B29-A017-183048432954}" presName="c7" presStyleLbl="node1" presStyleIdx="6" presStyleCnt="19" custLinFactY="4452" custLinFactNeighborX="44932" custLinFactNeighborY="100000"/>
      <dgm:spPr/>
    </dgm:pt>
    <dgm:pt modelId="{AADAE5D4-15B9-40DB-999B-AD6483498922}" type="pres">
      <dgm:prSet presAssocID="{060F82A2-85F7-4B29-A017-183048432954}" presName="c8" presStyleLbl="node1" presStyleIdx="7" presStyleCnt="19" custLinFactY="64140" custLinFactNeighborX="70606" custLinFactNeighborY="100000"/>
      <dgm:spPr/>
    </dgm:pt>
    <dgm:pt modelId="{D10BCC05-0927-4076-B2A4-32813840BEC8}" type="pres">
      <dgm:prSet presAssocID="{060F82A2-85F7-4B29-A017-183048432954}" presName="c9" presStyleLbl="node1" presStyleIdx="8" presStyleCnt="19" custLinFactY="64140" custLinFactNeighborX="70606" custLinFactNeighborY="100000"/>
      <dgm:spPr/>
    </dgm:pt>
    <dgm:pt modelId="{E4D7D337-6B2C-40D8-A33F-43F22C1FE5B0}" type="pres">
      <dgm:prSet presAssocID="{060F82A2-85F7-4B29-A017-183048432954}" presName="c10" presStyleLbl="node1" presStyleIdx="9" presStyleCnt="19" custLinFactNeighborX="27457" custLinFactNeighborY="63833"/>
      <dgm:spPr/>
    </dgm:pt>
    <dgm:pt modelId="{F5A1FBEA-0194-4D95-A80D-BA07C9D4E875}" type="pres">
      <dgm:prSet presAssocID="{060F82A2-85F7-4B29-A017-183048432954}" presName="c11" presStyleLbl="node1" presStyleIdx="10" presStyleCnt="19" custLinFactY="-84317" custLinFactNeighborX="-14510" custLinFactNeighborY="-100000"/>
      <dgm:spPr/>
    </dgm:pt>
    <dgm:pt modelId="{31A522CD-E2AF-457A-805F-FEA16ACC5631}" type="pres">
      <dgm:prSet presAssocID="{060F82A2-85F7-4B29-A017-183048432954}" presName="c12" presStyleLbl="node1" presStyleIdx="11" presStyleCnt="19" custLinFactY="164315" custLinFactNeighborX="30817" custLinFactNeighborY="200000"/>
      <dgm:spPr/>
    </dgm:pt>
    <dgm:pt modelId="{0A320533-ED5B-4AB9-9406-2F53F2E2B18B}" type="pres">
      <dgm:prSet presAssocID="{060F82A2-85F7-4B29-A017-183048432954}" presName="c13" presStyleLbl="node1" presStyleIdx="12" presStyleCnt="19" custLinFactY="100000" custLinFactNeighborX="21187" custLinFactNeighborY="150466"/>
      <dgm:spPr/>
    </dgm:pt>
    <dgm:pt modelId="{5FC8A066-375E-457A-B190-3EE5F518E718}" type="pres">
      <dgm:prSet presAssocID="{060F82A2-85F7-4B29-A017-183048432954}" presName="c14" presStyleLbl="node1" presStyleIdx="13" presStyleCnt="19" custLinFactY="272494" custLinFactNeighborX="48426" custLinFactNeighborY="300000"/>
      <dgm:spPr/>
    </dgm:pt>
    <dgm:pt modelId="{D56C2C6D-E62C-4F88-AC39-C594B162CD5B}" type="pres">
      <dgm:prSet presAssocID="{060F82A2-85F7-4B29-A017-183048432954}" presName="c15" presStyleLbl="node1" presStyleIdx="14" presStyleCnt="19" custLinFactY="164315" custLinFactNeighborX="30817" custLinFactNeighborY="200000"/>
      <dgm:spPr/>
    </dgm:pt>
    <dgm:pt modelId="{396CBDC0-D099-4439-84D8-8A27C06036A3}" type="pres">
      <dgm:prSet presAssocID="{060F82A2-85F7-4B29-A017-183048432954}" presName="c16" presStyleLbl="node1" presStyleIdx="15" presStyleCnt="19" custLinFactY="272494" custLinFactNeighborX="48426" custLinFactNeighborY="300000"/>
      <dgm:spPr/>
    </dgm:pt>
    <dgm:pt modelId="{A01CDEE9-20E0-4721-B6F8-9469C6211DE2}" type="pres">
      <dgm:prSet presAssocID="{060F82A2-85F7-4B29-A017-183048432954}" presName="c17" presStyleLbl="node1" presStyleIdx="16" presStyleCnt="19" custLinFactY="100000" custLinFactNeighborX="21187" custLinFactNeighborY="150466"/>
      <dgm:spPr/>
    </dgm:pt>
    <dgm:pt modelId="{2491CE1B-2AEE-4B88-8E9A-E690AB39F99A}" type="pres">
      <dgm:prSet presAssocID="{060F82A2-85F7-4B29-A017-183048432954}" presName="c18" presStyleLbl="node1" presStyleIdx="17" presStyleCnt="19" custLinFactY="164315" custLinFactNeighborX="30817" custLinFactNeighborY="200000"/>
      <dgm:spPr/>
    </dgm:pt>
    <dgm:pt modelId="{1EBE9E96-0EA6-454B-80D7-67F82A66FE23}" type="pres">
      <dgm:prSet presAssocID="{2D508065-D3F8-4B4D-8AD6-04E8D28B7CE0}" presName="chevronComposite1" presStyleCnt="0"/>
      <dgm:spPr/>
    </dgm:pt>
    <dgm:pt modelId="{A855C65B-CC02-4D65-BA48-D1A68A331208}" type="pres">
      <dgm:prSet presAssocID="{2D508065-D3F8-4B4D-8AD6-04E8D28B7CE0}" presName="chevron1" presStyleLbl="sibTrans2D1" presStyleIdx="0" presStyleCnt="5" custScaleY="269250"/>
      <dgm:spPr>
        <a:solidFill>
          <a:schemeClr val="accent5"/>
        </a:solidFill>
      </dgm:spPr>
    </dgm:pt>
    <dgm:pt modelId="{02DD12D6-CC30-4D8A-A127-454EE9F49123}" type="pres">
      <dgm:prSet presAssocID="{2D508065-D3F8-4B4D-8AD6-04E8D28B7CE0}" presName="spChevron1" presStyleCnt="0"/>
      <dgm:spPr/>
    </dgm:pt>
    <dgm:pt modelId="{E5DC8A15-9CAB-44D9-BE97-1BEFD5651957}" type="pres">
      <dgm:prSet presAssocID="{976B4A8B-83E0-4BBF-A598-2C85E3CC54ED}" presName="middle" presStyleCnt="0"/>
      <dgm:spPr/>
    </dgm:pt>
    <dgm:pt modelId="{6BC3ADBF-AE34-4FA6-9D68-056C3F2B7BED}" type="pres">
      <dgm:prSet presAssocID="{976B4A8B-83E0-4BBF-A598-2C85E3CC54ED}" presName="parTxMid" presStyleLbl="revTx" presStyleIdx="1" presStyleCnt="5" custScaleX="65616" custScaleY="269250" custLinFactNeighborX="-3124" custLinFactNeighborY="-3580"/>
      <dgm:spPr/>
    </dgm:pt>
    <dgm:pt modelId="{0BC499AD-3E65-44FC-93EB-80461C9FD3BF}" type="pres">
      <dgm:prSet presAssocID="{976B4A8B-83E0-4BBF-A598-2C85E3CC54ED}" presName="spMid" presStyleCnt="0"/>
      <dgm:spPr/>
    </dgm:pt>
    <dgm:pt modelId="{E10F4B28-51A6-4173-AF18-B32C3AC4F676}" type="pres">
      <dgm:prSet presAssocID="{6E30D083-AD5A-4D5C-B193-A84FB4D0D5D3}" presName="chevronComposite1" presStyleCnt="0"/>
      <dgm:spPr/>
    </dgm:pt>
    <dgm:pt modelId="{29197B01-C41B-44D8-8BA1-885371AD86AF}" type="pres">
      <dgm:prSet presAssocID="{6E30D083-AD5A-4D5C-B193-A84FB4D0D5D3}" presName="chevron1" presStyleLbl="sibTrans2D1" presStyleIdx="1" presStyleCnt="5" custScaleX="101408" custScaleY="269250" custLinFactNeighborX="-31966"/>
      <dgm:spPr/>
    </dgm:pt>
    <dgm:pt modelId="{8DDD94E3-C418-48B9-9D2C-6DBEDCCDFDAC}" type="pres">
      <dgm:prSet presAssocID="{6E30D083-AD5A-4D5C-B193-A84FB4D0D5D3}" presName="spChevron1" presStyleCnt="0"/>
      <dgm:spPr/>
    </dgm:pt>
    <dgm:pt modelId="{94BEFC03-41AF-484D-8147-395E479DFDB2}" type="pres">
      <dgm:prSet presAssocID="{D95DA46A-F199-4FC8-BDAE-4812857B632D}" presName="middle" presStyleCnt="0"/>
      <dgm:spPr/>
    </dgm:pt>
    <dgm:pt modelId="{FA74CB95-5CF3-40C8-B47E-C2688F0938E1}" type="pres">
      <dgm:prSet presAssocID="{D95DA46A-F199-4FC8-BDAE-4812857B632D}" presName="parTxMid" presStyleLbl="revTx" presStyleIdx="2" presStyleCnt="5" custScaleX="84791" custScaleY="269250" custLinFactNeighborX="-11726"/>
      <dgm:spPr/>
    </dgm:pt>
    <dgm:pt modelId="{90AB8609-65F0-498F-A2A2-202D51B9C8C1}" type="pres">
      <dgm:prSet presAssocID="{D95DA46A-F199-4FC8-BDAE-4812857B632D}" presName="spMid" presStyleCnt="0"/>
      <dgm:spPr/>
    </dgm:pt>
    <dgm:pt modelId="{0D88ADFA-F849-44F8-9BA3-842073BDF779}" type="pres">
      <dgm:prSet presAssocID="{07B051B5-AF78-432B-BCBA-B9B45607C824}" presName="chevronComposite1" presStyleCnt="0"/>
      <dgm:spPr/>
    </dgm:pt>
    <dgm:pt modelId="{FF59FBB0-365D-4891-ACF0-F68EC6C3CAC8}" type="pres">
      <dgm:prSet presAssocID="{07B051B5-AF78-432B-BCBA-B9B45607C824}" presName="chevron1" presStyleLbl="sibTrans2D1" presStyleIdx="2" presStyleCnt="5" custScaleX="101408" custScaleY="269250" custLinFactNeighborX="-31966"/>
      <dgm:spPr/>
    </dgm:pt>
    <dgm:pt modelId="{1BF87300-DCEE-4A65-873E-C720341A6E27}" type="pres">
      <dgm:prSet presAssocID="{07B051B5-AF78-432B-BCBA-B9B45607C824}" presName="spChevron1" presStyleCnt="0"/>
      <dgm:spPr/>
    </dgm:pt>
    <dgm:pt modelId="{27E05372-1989-4715-9E30-70E7D0DFADAF}" type="pres">
      <dgm:prSet presAssocID="{1E4A7645-1DB6-4017-BA7A-2FC119203B68}" presName="middle" presStyleCnt="0"/>
      <dgm:spPr/>
    </dgm:pt>
    <dgm:pt modelId="{1B1739E8-6845-4CBF-888E-9DBBA74629FE}" type="pres">
      <dgm:prSet presAssocID="{1E4A7645-1DB6-4017-BA7A-2FC119203B68}" presName="parTxMid" presStyleLbl="revTx" presStyleIdx="3" presStyleCnt="5" custScaleX="67271" custScaleY="269250" custLinFactNeighborX="-11726"/>
      <dgm:spPr/>
    </dgm:pt>
    <dgm:pt modelId="{9CA9652A-8B9D-4A63-AA92-0DEF98E15D10}" type="pres">
      <dgm:prSet presAssocID="{1E4A7645-1DB6-4017-BA7A-2FC119203B68}" presName="spMid" presStyleCnt="0"/>
      <dgm:spPr/>
    </dgm:pt>
    <dgm:pt modelId="{09EA61C9-F0D8-446E-92E3-F8AA08781B85}" type="pres">
      <dgm:prSet presAssocID="{2010F447-8A80-45E9-89B3-47FA3C3A3B42}" presName="chevronComposite1" presStyleCnt="0"/>
      <dgm:spPr/>
    </dgm:pt>
    <dgm:pt modelId="{D22C433F-7F00-4934-B65A-46CA4C341D06}" type="pres">
      <dgm:prSet presAssocID="{2010F447-8A80-45E9-89B3-47FA3C3A3B42}" presName="chevron1" presStyleLbl="sibTrans2D1" presStyleIdx="3" presStyleCnt="5" custScaleX="101408" custScaleY="269250" custLinFactNeighborX="-31966"/>
      <dgm:spPr>
        <a:solidFill>
          <a:schemeClr val="accent2"/>
        </a:solidFill>
      </dgm:spPr>
    </dgm:pt>
    <dgm:pt modelId="{A189CAAC-C210-40BB-9299-9BF5638E49E8}" type="pres">
      <dgm:prSet presAssocID="{2010F447-8A80-45E9-89B3-47FA3C3A3B42}" presName="spChevron1" presStyleCnt="0"/>
      <dgm:spPr/>
    </dgm:pt>
    <dgm:pt modelId="{402FA2E1-E03A-4C3F-B2CF-F8DA096ED89A}" type="pres">
      <dgm:prSet presAssocID="{BD0BF72C-D660-4131-A235-4AAEE933FAD4}" presName="middle" presStyleCnt="0"/>
      <dgm:spPr/>
    </dgm:pt>
    <dgm:pt modelId="{E53926FF-0A5B-402E-A018-47E27E5F23E0}" type="pres">
      <dgm:prSet presAssocID="{BD0BF72C-D660-4131-A235-4AAEE933FAD4}" presName="parTxMid" presStyleLbl="revTx" presStyleIdx="4" presStyleCnt="5" custScaleX="68974" custScaleY="251555"/>
      <dgm:spPr/>
    </dgm:pt>
    <dgm:pt modelId="{B916DA62-6D0F-4A48-B43D-E2DAA04F962F}" type="pres">
      <dgm:prSet presAssocID="{BD0BF72C-D660-4131-A235-4AAEE933FAD4}" presName="spMid" presStyleCnt="0"/>
      <dgm:spPr/>
    </dgm:pt>
    <dgm:pt modelId="{AAE4C98F-59D5-4457-8F94-BE317AE722BA}" type="pres">
      <dgm:prSet presAssocID="{F1F97786-643D-464D-ACC7-7E20CC76DFEE}" presName="chevronComposite1" presStyleCnt="0"/>
      <dgm:spPr/>
    </dgm:pt>
    <dgm:pt modelId="{15F6593C-C961-4C12-A847-D59570ED979E}" type="pres">
      <dgm:prSet presAssocID="{F1F97786-643D-464D-ACC7-7E20CC76DFEE}" presName="chevron1" presStyleLbl="sibTrans2D1" presStyleIdx="4" presStyleCnt="5" custScaleY="270679"/>
      <dgm:spPr/>
    </dgm:pt>
    <dgm:pt modelId="{7BA1F598-DF44-4FF2-9584-FAA61C3F6A48}" type="pres">
      <dgm:prSet presAssocID="{F1F97786-643D-464D-ACC7-7E20CC76DFEE}" presName="spChevron1" presStyleCnt="0"/>
      <dgm:spPr/>
    </dgm:pt>
    <dgm:pt modelId="{315D73BF-D9C3-49B0-9FA3-614A531B08E5}" type="pres">
      <dgm:prSet presAssocID="{FD47B141-6E33-4F93-9CAC-867D726D67DC}" presName="last" presStyleCnt="0"/>
      <dgm:spPr/>
    </dgm:pt>
    <dgm:pt modelId="{AF3905DE-694E-432F-AD02-D034F48302F4}" type="pres">
      <dgm:prSet presAssocID="{FD47B141-6E33-4F93-9CAC-867D726D67DC}" presName="circleTx" presStyleLbl="node1" presStyleIdx="18" presStyleCnt="19" custScaleY="163715" custLinFactNeighborX="6082" custLinFactNeighborY="32544"/>
      <dgm:spPr/>
    </dgm:pt>
    <dgm:pt modelId="{B8607F73-1F43-4A27-848D-77C7311D61C0}" type="pres">
      <dgm:prSet presAssocID="{FD47B141-6E33-4F93-9CAC-867D726D67DC}" presName="spN" presStyleCnt="0"/>
      <dgm:spPr/>
    </dgm:pt>
  </dgm:ptLst>
  <dgm:cxnLst>
    <dgm:cxn modelId="{6DD41C34-895D-45E3-8DE6-1833218DDCAB}" srcId="{D1259011-F5C5-45CB-82A0-E70AC54B0E24}" destId="{976B4A8B-83E0-4BBF-A598-2C85E3CC54ED}" srcOrd="1" destOrd="0" parTransId="{3F056E4C-69B0-4D24-9C8E-61EACD05EBBD}" sibTransId="{6E30D083-AD5A-4D5C-B193-A84FB4D0D5D3}"/>
    <dgm:cxn modelId="{F1124F3F-A359-42C4-915C-7756EA3DE5D4}" srcId="{D1259011-F5C5-45CB-82A0-E70AC54B0E24}" destId="{BD0BF72C-D660-4131-A235-4AAEE933FAD4}" srcOrd="4" destOrd="0" parTransId="{538E7467-0D01-41BA-A442-41446E1BAE6E}" sibTransId="{F1F97786-643D-464D-ACC7-7E20CC76DFEE}"/>
    <dgm:cxn modelId="{DB461240-A4F4-42D5-AFFD-CE3E17C38DD3}" type="presOf" srcId="{976B4A8B-83E0-4BBF-A598-2C85E3CC54ED}" destId="{6BC3ADBF-AE34-4FA6-9D68-056C3F2B7BED}" srcOrd="0" destOrd="0" presId="urn:microsoft.com/office/officeart/2009/3/layout/RandomtoResultProcess"/>
    <dgm:cxn modelId="{A06D895F-BF07-4377-987C-357BDAFEE05C}" type="presOf" srcId="{D95DA46A-F199-4FC8-BDAE-4812857B632D}" destId="{FA74CB95-5CF3-40C8-B47E-C2688F0938E1}" srcOrd="0" destOrd="0" presId="urn:microsoft.com/office/officeart/2009/3/layout/RandomtoResultProcess"/>
    <dgm:cxn modelId="{A3656C62-C241-4A17-849C-9E03A8A73562}" type="presOf" srcId="{FD47B141-6E33-4F93-9CAC-867D726D67DC}" destId="{AF3905DE-694E-432F-AD02-D034F48302F4}" srcOrd="0" destOrd="0" presId="urn:microsoft.com/office/officeart/2009/3/layout/RandomtoResultProcess"/>
    <dgm:cxn modelId="{95BD3E7A-4768-4BBE-A4FE-13C1BCB7E62A}" srcId="{D1259011-F5C5-45CB-82A0-E70AC54B0E24}" destId="{D95DA46A-F199-4FC8-BDAE-4812857B632D}" srcOrd="2" destOrd="0" parTransId="{EADD9D3F-9A39-42F0-9A07-9954A09FAE4C}" sibTransId="{07B051B5-AF78-432B-BCBA-B9B45607C824}"/>
    <dgm:cxn modelId="{18CD6890-74E7-4D93-84BC-D8B4FE86345B}" type="presOf" srcId="{BD0BF72C-D660-4131-A235-4AAEE933FAD4}" destId="{E53926FF-0A5B-402E-A018-47E27E5F23E0}" srcOrd="0" destOrd="0" presId="urn:microsoft.com/office/officeart/2009/3/layout/RandomtoResultProcess"/>
    <dgm:cxn modelId="{877F42AA-8552-4FC5-A46C-3C69489699C2}" srcId="{D1259011-F5C5-45CB-82A0-E70AC54B0E24}" destId="{060F82A2-85F7-4B29-A017-183048432954}" srcOrd="0" destOrd="0" parTransId="{C27F3B72-1608-4F72-A533-024756784E72}" sibTransId="{2D508065-D3F8-4B4D-8AD6-04E8D28B7CE0}"/>
    <dgm:cxn modelId="{13CDD4B8-E19C-4F14-ABFF-6A5792042571}" srcId="{D1259011-F5C5-45CB-82A0-E70AC54B0E24}" destId="{1E4A7645-1DB6-4017-BA7A-2FC119203B68}" srcOrd="3" destOrd="0" parTransId="{9CD54C69-C84C-460E-BDBF-D3868FAC6E8C}" sibTransId="{2010F447-8A80-45E9-89B3-47FA3C3A3B42}"/>
    <dgm:cxn modelId="{508DC2D6-A1AF-44C2-BCB0-F35204D870C7}" srcId="{D1259011-F5C5-45CB-82A0-E70AC54B0E24}" destId="{FD47B141-6E33-4F93-9CAC-867D726D67DC}" srcOrd="5" destOrd="0" parTransId="{09678E30-8C97-42CF-8B22-A647E7E7A963}" sibTransId="{09F9EA5F-A654-4B10-97E5-21697DF6119D}"/>
    <dgm:cxn modelId="{ABBA74D7-85B3-4412-8BC3-BA0363077243}" type="presOf" srcId="{1E4A7645-1DB6-4017-BA7A-2FC119203B68}" destId="{1B1739E8-6845-4CBF-888E-9DBBA74629FE}" srcOrd="0" destOrd="0" presId="urn:microsoft.com/office/officeart/2009/3/layout/RandomtoResultProcess"/>
    <dgm:cxn modelId="{235751DC-A6D6-49F2-93D0-86B935ED990D}" type="presOf" srcId="{060F82A2-85F7-4B29-A017-183048432954}" destId="{1127AF51-BA3F-401C-8E72-6D1AB8BC714D}" srcOrd="0" destOrd="0" presId="urn:microsoft.com/office/officeart/2009/3/layout/RandomtoResultProcess"/>
    <dgm:cxn modelId="{A6C408F1-0BE0-43E0-B034-E173AD634A86}" type="presOf" srcId="{D1259011-F5C5-45CB-82A0-E70AC54B0E24}" destId="{41329530-E5EA-49A1-8418-9F0EC41B2CA0}" srcOrd="0" destOrd="0" presId="urn:microsoft.com/office/officeart/2009/3/layout/RandomtoResultProcess"/>
    <dgm:cxn modelId="{B7B64F1A-2501-4E63-A2CB-D40CC0C0DACA}" type="presParOf" srcId="{41329530-E5EA-49A1-8418-9F0EC41B2CA0}" destId="{3759C571-CC92-4172-983E-028D67B26657}" srcOrd="0" destOrd="0" presId="urn:microsoft.com/office/officeart/2009/3/layout/RandomtoResultProcess"/>
    <dgm:cxn modelId="{7EEBC53C-26A5-4E69-817E-8D1B298DCA94}" type="presParOf" srcId="{3759C571-CC92-4172-983E-028D67B26657}" destId="{1127AF51-BA3F-401C-8E72-6D1AB8BC714D}" srcOrd="0" destOrd="0" presId="urn:microsoft.com/office/officeart/2009/3/layout/RandomtoResultProcess"/>
    <dgm:cxn modelId="{3E3D7959-8AA6-4537-904E-97D38EA4A7D4}" type="presParOf" srcId="{3759C571-CC92-4172-983E-028D67B26657}" destId="{54686433-F83A-4D76-9F7A-817A5BCD369C}" srcOrd="1" destOrd="0" presId="urn:microsoft.com/office/officeart/2009/3/layout/RandomtoResultProcess"/>
    <dgm:cxn modelId="{129F2461-9A47-4023-AC00-B848CA367B05}" type="presParOf" srcId="{3759C571-CC92-4172-983E-028D67B26657}" destId="{58F462DD-10BD-460E-BCA2-447D0562B732}" srcOrd="2" destOrd="0" presId="urn:microsoft.com/office/officeart/2009/3/layout/RandomtoResultProcess"/>
    <dgm:cxn modelId="{54DC0181-1164-4F5F-93D9-F21591DE2129}" type="presParOf" srcId="{3759C571-CC92-4172-983E-028D67B26657}" destId="{CF48A7FE-BA58-4FBF-A433-28F0B6562A7D}" srcOrd="3" destOrd="0" presId="urn:microsoft.com/office/officeart/2009/3/layout/RandomtoResultProcess"/>
    <dgm:cxn modelId="{62655826-6D75-4393-AC52-8DD84CE0472D}" type="presParOf" srcId="{3759C571-CC92-4172-983E-028D67B26657}" destId="{74BB1C73-019D-4CA7-94C1-F65C520749FC}" srcOrd="4" destOrd="0" presId="urn:microsoft.com/office/officeart/2009/3/layout/RandomtoResultProcess"/>
    <dgm:cxn modelId="{A8098A9B-30A4-48B1-B91A-3685DDCFE964}" type="presParOf" srcId="{3759C571-CC92-4172-983E-028D67B26657}" destId="{5593E1EE-B1FE-4B5B-9F2C-A91AD56A3956}" srcOrd="5" destOrd="0" presId="urn:microsoft.com/office/officeart/2009/3/layout/RandomtoResultProcess"/>
    <dgm:cxn modelId="{8942CB5D-6E24-4246-8442-C31819E16C77}" type="presParOf" srcId="{3759C571-CC92-4172-983E-028D67B26657}" destId="{C2749C5A-5A10-4559-8C86-453990C1205C}" srcOrd="6" destOrd="0" presId="urn:microsoft.com/office/officeart/2009/3/layout/RandomtoResultProcess"/>
    <dgm:cxn modelId="{3D9BBBA0-5A5E-4EE8-9BFD-121B57391E1C}" type="presParOf" srcId="{3759C571-CC92-4172-983E-028D67B26657}" destId="{769F045F-40F8-4D8F-8A5C-38A595883859}" srcOrd="7" destOrd="0" presId="urn:microsoft.com/office/officeart/2009/3/layout/RandomtoResultProcess"/>
    <dgm:cxn modelId="{29959BC3-E0D2-43B7-9874-23DFC1E3D6FE}" type="presParOf" srcId="{3759C571-CC92-4172-983E-028D67B26657}" destId="{AADAE5D4-15B9-40DB-999B-AD6483498922}" srcOrd="8" destOrd="0" presId="urn:microsoft.com/office/officeart/2009/3/layout/RandomtoResultProcess"/>
    <dgm:cxn modelId="{16B47C81-652F-4023-AE6C-1A33BF5F714E}" type="presParOf" srcId="{3759C571-CC92-4172-983E-028D67B26657}" destId="{D10BCC05-0927-4076-B2A4-32813840BEC8}" srcOrd="9" destOrd="0" presId="urn:microsoft.com/office/officeart/2009/3/layout/RandomtoResultProcess"/>
    <dgm:cxn modelId="{13433EF9-269A-4A68-B6DF-E0CD63AF2BFC}" type="presParOf" srcId="{3759C571-CC92-4172-983E-028D67B26657}" destId="{E4D7D337-6B2C-40D8-A33F-43F22C1FE5B0}" srcOrd="10" destOrd="0" presId="urn:microsoft.com/office/officeart/2009/3/layout/RandomtoResultProcess"/>
    <dgm:cxn modelId="{C74AD3D8-7AFE-49E2-8949-3CC9730018CB}" type="presParOf" srcId="{3759C571-CC92-4172-983E-028D67B26657}" destId="{F5A1FBEA-0194-4D95-A80D-BA07C9D4E875}" srcOrd="11" destOrd="0" presId="urn:microsoft.com/office/officeart/2009/3/layout/RandomtoResultProcess"/>
    <dgm:cxn modelId="{9270A8E4-DA70-4183-ACB1-AA3EC600BD38}" type="presParOf" srcId="{3759C571-CC92-4172-983E-028D67B26657}" destId="{31A522CD-E2AF-457A-805F-FEA16ACC5631}" srcOrd="12" destOrd="0" presId="urn:microsoft.com/office/officeart/2009/3/layout/RandomtoResultProcess"/>
    <dgm:cxn modelId="{E5652C9E-E428-4C02-9817-EFBD1F7E1017}" type="presParOf" srcId="{3759C571-CC92-4172-983E-028D67B26657}" destId="{0A320533-ED5B-4AB9-9406-2F53F2E2B18B}" srcOrd="13" destOrd="0" presId="urn:microsoft.com/office/officeart/2009/3/layout/RandomtoResultProcess"/>
    <dgm:cxn modelId="{72FE8D9F-F275-4C4F-A464-ACE54ECDC221}" type="presParOf" srcId="{3759C571-CC92-4172-983E-028D67B26657}" destId="{5FC8A066-375E-457A-B190-3EE5F518E718}" srcOrd="14" destOrd="0" presId="urn:microsoft.com/office/officeart/2009/3/layout/RandomtoResultProcess"/>
    <dgm:cxn modelId="{C0B2CFEF-6899-4171-96EE-F016E7B2310A}" type="presParOf" srcId="{3759C571-CC92-4172-983E-028D67B26657}" destId="{D56C2C6D-E62C-4F88-AC39-C594B162CD5B}" srcOrd="15" destOrd="0" presId="urn:microsoft.com/office/officeart/2009/3/layout/RandomtoResultProcess"/>
    <dgm:cxn modelId="{AB7528E6-3CAF-4E61-8DA0-9A0F24F88638}" type="presParOf" srcId="{3759C571-CC92-4172-983E-028D67B26657}" destId="{396CBDC0-D099-4439-84D8-8A27C06036A3}" srcOrd="16" destOrd="0" presId="urn:microsoft.com/office/officeart/2009/3/layout/RandomtoResultProcess"/>
    <dgm:cxn modelId="{FE4537E5-E8E9-4773-82A1-E0726C051C66}" type="presParOf" srcId="{3759C571-CC92-4172-983E-028D67B26657}" destId="{A01CDEE9-20E0-4721-B6F8-9469C6211DE2}" srcOrd="17" destOrd="0" presId="urn:microsoft.com/office/officeart/2009/3/layout/RandomtoResultProcess"/>
    <dgm:cxn modelId="{A504159E-724C-4CF5-A251-445D61B24854}" type="presParOf" srcId="{3759C571-CC92-4172-983E-028D67B26657}" destId="{2491CE1B-2AEE-4B88-8E9A-E690AB39F99A}" srcOrd="18" destOrd="0" presId="urn:microsoft.com/office/officeart/2009/3/layout/RandomtoResultProcess"/>
    <dgm:cxn modelId="{29EC13B8-61EC-4A56-BCD6-7A80BA05127C}" type="presParOf" srcId="{41329530-E5EA-49A1-8418-9F0EC41B2CA0}" destId="{1EBE9E96-0EA6-454B-80D7-67F82A66FE23}" srcOrd="1" destOrd="0" presId="urn:microsoft.com/office/officeart/2009/3/layout/RandomtoResultProcess"/>
    <dgm:cxn modelId="{4B5FFF41-E2F8-4C6E-9332-FB8E88538565}" type="presParOf" srcId="{1EBE9E96-0EA6-454B-80D7-67F82A66FE23}" destId="{A855C65B-CC02-4D65-BA48-D1A68A331208}" srcOrd="0" destOrd="0" presId="urn:microsoft.com/office/officeart/2009/3/layout/RandomtoResultProcess"/>
    <dgm:cxn modelId="{EFA32A2C-0AEB-4262-8BE2-D7ADD8D3FEA5}" type="presParOf" srcId="{1EBE9E96-0EA6-454B-80D7-67F82A66FE23}" destId="{02DD12D6-CC30-4D8A-A127-454EE9F49123}" srcOrd="1" destOrd="0" presId="urn:microsoft.com/office/officeart/2009/3/layout/RandomtoResultProcess"/>
    <dgm:cxn modelId="{59C2D7ED-8847-40D1-9E19-F0FED5F30A44}" type="presParOf" srcId="{41329530-E5EA-49A1-8418-9F0EC41B2CA0}" destId="{E5DC8A15-9CAB-44D9-BE97-1BEFD5651957}" srcOrd="2" destOrd="0" presId="urn:microsoft.com/office/officeart/2009/3/layout/RandomtoResultProcess"/>
    <dgm:cxn modelId="{06260A6F-7642-4BBA-8A27-AC771126FC5E}" type="presParOf" srcId="{E5DC8A15-9CAB-44D9-BE97-1BEFD5651957}" destId="{6BC3ADBF-AE34-4FA6-9D68-056C3F2B7BED}" srcOrd="0" destOrd="0" presId="urn:microsoft.com/office/officeart/2009/3/layout/RandomtoResultProcess"/>
    <dgm:cxn modelId="{22658023-9F12-4549-8133-34DA91804841}" type="presParOf" srcId="{E5DC8A15-9CAB-44D9-BE97-1BEFD5651957}" destId="{0BC499AD-3E65-44FC-93EB-80461C9FD3BF}" srcOrd="1" destOrd="0" presId="urn:microsoft.com/office/officeart/2009/3/layout/RandomtoResultProcess"/>
    <dgm:cxn modelId="{6520063B-E7CC-481C-9097-06142033649B}" type="presParOf" srcId="{41329530-E5EA-49A1-8418-9F0EC41B2CA0}" destId="{E10F4B28-51A6-4173-AF18-B32C3AC4F676}" srcOrd="3" destOrd="0" presId="urn:microsoft.com/office/officeart/2009/3/layout/RandomtoResultProcess"/>
    <dgm:cxn modelId="{03D24F20-5076-4AF1-AEA9-8CFA20765D24}" type="presParOf" srcId="{E10F4B28-51A6-4173-AF18-B32C3AC4F676}" destId="{29197B01-C41B-44D8-8BA1-885371AD86AF}" srcOrd="0" destOrd="0" presId="urn:microsoft.com/office/officeart/2009/3/layout/RandomtoResultProcess"/>
    <dgm:cxn modelId="{B36F5461-578E-4584-9E69-A2C085EB5642}" type="presParOf" srcId="{E10F4B28-51A6-4173-AF18-B32C3AC4F676}" destId="{8DDD94E3-C418-48B9-9D2C-6DBEDCCDFDAC}" srcOrd="1" destOrd="0" presId="urn:microsoft.com/office/officeart/2009/3/layout/RandomtoResultProcess"/>
    <dgm:cxn modelId="{48FFFA46-61C4-4889-B422-F7EDD7586F0F}" type="presParOf" srcId="{41329530-E5EA-49A1-8418-9F0EC41B2CA0}" destId="{94BEFC03-41AF-484D-8147-395E479DFDB2}" srcOrd="4" destOrd="0" presId="urn:microsoft.com/office/officeart/2009/3/layout/RandomtoResultProcess"/>
    <dgm:cxn modelId="{77A89E01-3DFE-42E7-97D5-58D0C941A981}" type="presParOf" srcId="{94BEFC03-41AF-484D-8147-395E479DFDB2}" destId="{FA74CB95-5CF3-40C8-B47E-C2688F0938E1}" srcOrd="0" destOrd="0" presId="urn:microsoft.com/office/officeart/2009/3/layout/RandomtoResultProcess"/>
    <dgm:cxn modelId="{0A42F731-4787-4FF6-B747-30B19F3A35A8}" type="presParOf" srcId="{94BEFC03-41AF-484D-8147-395E479DFDB2}" destId="{90AB8609-65F0-498F-A2A2-202D51B9C8C1}" srcOrd="1" destOrd="0" presId="urn:microsoft.com/office/officeart/2009/3/layout/RandomtoResultProcess"/>
    <dgm:cxn modelId="{A2056774-9832-4B4D-A1BC-35E4BAA015C8}" type="presParOf" srcId="{41329530-E5EA-49A1-8418-9F0EC41B2CA0}" destId="{0D88ADFA-F849-44F8-9BA3-842073BDF779}" srcOrd="5" destOrd="0" presId="urn:microsoft.com/office/officeart/2009/3/layout/RandomtoResultProcess"/>
    <dgm:cxn modelId="{5EA13DAA-7514-46C1-9C45-A33AADD0FC66}" type="presParOf" srcId="{0D88ADFA-F849-44F8-9BA3-842073BDF779}" destId="{FF59FBB0-365D-4891-ACF0-F68EC6C3CAC8}" srcOrd="0" destOrd="0" presId="urn:microsoft.com/office/officeart/2009/3/layout/RandomtoResultProcess"/>
    <dgm:cxn modelId="{0D2F4D73-F9F8-4E40-B126-23EA4D115ECC}" type="presParOf" srcId="{0D88ADFA-F849-44F8-9BA3-842073BDF779}" destId="{1BF87300-DCEE-4A65-873E-C720341A6E27}" srcOrd="1" destOrd="0" presId="urn:microsoft.com/office/officeart/2009/3/layout/RandomtoResultProcess"/>
    <dgm:cxn modelId="{77BDFCCC-31A7-4914-B7C1-D5C6FCE37D56}" type="presParOf" srcId="{41329530-E5EA-49A1-8418-9F0EC41B2CA0}" destId="{27E05372-1989-4715-9E30-70E7D0DFADAF}" srcOrd="6" destOrd="0" presId="urn:microsoft.com/office/officeart/2009/3/layout/RandomtoResultProcess"/>
    <dgm:cxn modelId="{AD811B88-9183-4089-9B5E-6E90499DF7CB}" type="presParOf" srcId="{27E05372-1989-4715-9E30-70E7D0DFADAF}" destId="{1B1739E8-6845-4CBF-888E-9DBBA74629FE}" srcOrd="0" destOrd="0" presId="urn:microsoft.com/office/officeart/2009/3/layout/RandomtoResultProcess"/>
    <dgm:cxn modelId="{B473D2B1-54BB-478F-9506-A5DF48E10DAC}" type="presParOf" srcId="{27E05372-1989-4715-9E30-70E7D0DFADAF}" destId="{9CA9652A-8B9D-4A63-AA92-0DEF98E15D10}" srcOrd="1" destOrd="0" presId="urn:microsoft.com/office/officeart/2009/3/layout/RandomtoResultProcess"/>
    <dgm:cxn modelId="{A05B74D5-DD7A-4E0D-BBB2-93885D340F00}" type="presParOf" srcId="{41329530-E5EA-49A1-8418-9F0EC41B2CA0}" destId="{09EA61C9-F0D8-446E-92E3-F8AA08781B85}" srcOrd="7" destOrd="0" presId="urn:microsoft.com/office/officeart/2009/3/layout/RandomtoResultProcess"/>
    <dgm:cxn modelId="{C5162F52-1786-401C-A392-603CA651F8DD}" type="presParOf" srcId="{09EA61C9-F0D8-446E-92E3-F8AA08781B85}" destId="{D22C433F-7F00-4934-B65A-46CA4C341D06}" srcOrd="0" destOrd="0" presId="urn:microsoft.com/office/officeart/2009/3/layout/RandomtoResultProcess"/>
    <dgm:cxn modelId="{12EC65CF-93F1-41A9-8219-75E41B925CD2}" type="presParOf" srcId="{09EA61C9-F0D8-446E-92E3-F8AA08781B85}" destId="{A189CAAC-C210-40BB-9299-9BF5638E49E8}" srcOrd="1" destOrd="0" presId="urn:microsoft.com/office/officeart/2009/3/layout/RandomtoResultProcess"/>
    <dgm:cxn modelId="{B3B084EA-2BAD-4D7B-975F-EE026F5C1F98}" type="presParOf" srcId="{41329530-E5EA-49A1-8418-9F0EC41B2CA0}" destId="{402FA2E1-E03A-4C3F-B2CF-F8DA096ED89A}" srcOrd="8" destOrd="0" presId="urn:microsoft.com/office/officeart/2009/3/layout/RandomtoResultProcess"/>
    <dgm:cxn modelId="{31BED391-F61C-44D0-B9D2-1F41A24718D1}" type="presParOf" srcId="{402FA2E1-E03A-4C3F-B2CF-F8DA096ED89A}" destId="{E53926FF-0A5B-402E-A018-47E27E5F23E0}" srcOrd="0" destOrd="0" presId="urn:microsoft.com/office/officeart/2009/3/layout/RandomtoResultProcess"/>
    <dgm:cxn modelId="{44D5B067-8E62-4E99-810E-E01EDB24750A}" type="presParOf" srcId="{402FA2E1-E03A-4C3F-B2CF-F8DA096ED89A}" destId="{B916DA62-6D0F-4A48-B43D-E2DAA04F962F}" srcOrd="1" destOrd="0" presId="urn:microsoft.com/office/officeart/2009/3/layout/RandomtoResultProcess"/>
    <dgm:cxn modelId="{224CAE84-0CB8-4663-99D4-D9D6FE4BFEE9}" type="presParOf" srcId="{41329530-E5EA-49A1-8418-9F0EC41B2CA0}" destId="{AAE4C98F-59D5-4457-8F94-BE317AE722BA}" srcOrd="9" destOrd="0" presId="urn:microsoft.com/office/officeart/2009/3/layout/RandomtoResultProcess"/>
    <dgm:cxn modelId="{D725EFD7-12F9-4FC0-8CC5-1072F1FBE02E}" type="presParOf" srcId="{AAE4C98F-59D5-4457-8F94-BE317AE722BA}" destId="{15F6593C-C961-4C12-A847-D59570ED979E}" srcOrd="0" destOrd="0" presId="urn:microsoft.com/office/officeart/2009/3/layout/RandomtoResultProcess"/>
    <dgm:cxn modelId="{CB088283-754E-4D30-923A-BE56D0E1A77F}" type="presParOf" srcId="{AAE4C98F-59D5-4457-8F94-BE317AE722BA}" destId="{7BA1F598-DF44-4FF2-9584-FAA61C3F6A48}" srcOrd="1" destOrd="0" presId="urn:microsoft.com/office/officeart/2009/3/layout/RandomtoResultProcess"/>
    <dgm:cxn modelId="{A3DEB7DA-7AAB-4D2E-8515-CEE0D2B2CFB3}" type="presParOf" srcId="{41329530-E5EA-49A1-8418-9F0EC41B2CA0}" destId="{315D73BF-D9C3-49B0-9FA3-614A531B08E5}" srcOrd="10" destOrd="0" presId="urn:microsoft.com/office/officeart/2009/3/layout/RandomtoResultProcess"/>
    <dgm:cxn modelId="{769A5CB0-D6C6-4773-9243-7234305EA08C}" type="presParOf" srcId="{315D73BF-D9C3-49B0-9FA3-614A531B08E5}" destId="{AF3905DE-694E-432F-AD02-D034F48302F4}" srcOrd="0" destOrd="0" presId="urn:microsoft.com/office/officeart/2009/3/layout/RandomtoResultProcess"/>
    <dgm:cxn modelId="{C9D92012-5F02-4E11-BDA9-7C48E5CED649}" type="presParOf" srcId="{315D73BF-D9C3-49B0-9FA3-614A531B08E5}" destId="{B8607F73-1F43-4A27-848D-77C7311D61C0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7AF51-BA3F-401C-8E72-6D1AB8BC714D}">
      <dsp:nvSpPr>
        <dsp:cNvPr id="0" name=""/>
        <dsp:cNvSpPr/>
      </dsp:nvSpPr>
      <dsp:spPr>
        <a:xfrm>
          <a:off x="144675" y="2212290"/>
          <a:ext cx="1350759" cy="445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Death data entered into PATIS from MCDC</a:t>
          </a:r>
          <a:endParaRPr lang="en-AU" sz="1400" kern="1200" dirty="0"/>
        </a:p>
      </dsp:txBody>
      <dsp:txXfrm>
        <a:off x="144675" y="2212290"/>
        <a:ext cx="1350759" cy="445136"/>
      </dsp:txXfrm>
    </dsp:sp>
    <dsp:sp modelId="{54686433-F83A-4D76-9F7A-817A5BCD369C}">
      <dsp:nvSpPr>
        <dsp:cNvPr id="0" name=""/>
        <dsp:cNvSpPr/>
      </dsp:nvSpPr>
      <dsp:spPr>
        <a:xfrm>
          <a:off x="166973" y="1872888"/>
          <a:ext cx="107446" cy="1074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462DD-10BD-460E-BCA2-447D0562B732}">
      <dsp:nvSpPr>
        <dsp:cNvPr id="0" name=""/>
        <dsp:cNvSpPr/>
      </dsp:nvSpPr>
      <dsp:spPr>
        <a:xfrm>
          <a:off x="242186" y="1722462"/>
          <a:ext cx="107446" cy="1074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8A7FE-BA58-4FBF-A433-28F0B6562A7D}">
      <dsp:nvSpPr>
        <dsp:cNvPr id="0" name=""/>
        <dsp:cNvSpPr/>
      </dsp:nvSpPr>
      <dsp:spPr>
        <a:xfrm>
          <a:off x="422698" y="1752546"/>
          <a:ext cx="168844" cy="1688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B1C73-019D-4CA7-94C1-F65C520749FC}">
      <dsp:nvSpPr>
        <dsp:cNvPr id="0" name=""/>
        <dsp:cNvSpPr/>
      </dsp:nvSpPr>
      <dsp:spPr>
        <a:xfrm>
          <a:off x="573122" y="1587079"/>
          <a:ext cx="107446" cy="1074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3E1EE-B1FE-4B5B-9F2C-A91AD56A3956}">
      <dsp:nvSpPr>
        <dsp:cNvPr id="0" name=""/>
        <dsp:cNvSpPr/>
      </dsp:nvSpPr>
      <dsp:spPr>
        <a:xfrm>
          <a:off x="768675" y="1526909"/>
          <a:ext cx="107446" cy="10744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49C5A-5A10-4559-8C86-453990C1205C}">
      <dsp:nvSpPr>
        <dsp:cNvPr id="0" name=""/>
        <dsp:cNvSpPr/>
      </dsp:nvSpPr>
      <dsp:spPr>
        <a:xfrm>
          <a:off x="1009356" y="1632207"/>
          <a:ext cx="107446" cy="1074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F045F-40F8-4D8F-8A5C-38A595883859}">
      <dsp:nvSpPr>
        <dsp:cNvPr id="0" name=""/>
        <dsp:cNvSpPr/>
      </dsp:nvSpPr>
      <dsp:spPr>
        <a:xfrm>
          <a:off x="1159783" y="1707419"/>
          <a:ext cx="168844" cy="1688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AE5D4-15B9-40DB-999B-AD6483498922}">
      <dsp:nvSpPr>
        <dsp:cNvPr id="0" name=""/>
        <dsp:cNvSpPr/>
      </dsp:nvSpPr>
      <dsp:spPr>
        <a:xfrm>
          <a:off x="1370377" y="1872888"/>
          <a:ext cx="107446" cy="1074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BCC05-0927-4076-B2A4-32813840BEC8}">
      <dsp:nvSpPr>
        <dsp:cNvPr id="0" name=""/>
        <dsp:cNvSpPr/>
      </dsp:nvSpPr>
      <dsp:spPr>
        <a:xfrm>
          <a:off x="1460632" y="2038356"/>
          <a:ext cx="107446" cy="1074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7D337-6B2C-40D8-A33F-43F22C1FE5B0}">
      <dsp:nvSpPr>
        <dsp:cNvPr id="0" name=""/>
        <dsp:cNvSpPr/>
      </dsp:nvSpPr>
      <dsp:spPr>
        <a:xfrm>
          <a:off x="678417" y="1722464"/>
          <a:ext cx="276291" cy="27629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1FBEA-0194-4D95-A80D-BA07C9D4E875}">
      <dsp:nvSpPr>
        <dsp:cNvPr id="0" name=""/>
        <dsp:cNvSpPr/>
      </dsp:nvSpPr>
      <dsp:spPr>
        <a:xfrm>
          <a:off x="306" y="1919673"/>
          <a:ext cx="107446" cy="1074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522CD-E2AF-457A-805F-FEA16ACC5631}">
      <dsp:nvSpPr>
        <dsp:cNvPr id="0" name=""/>
        <dsp:cNvSpPr/>
      </dsp:nvSpPr>
      <dsp:spPr>
        <a:xfrm>
          <a:off x="158185" y="2868226"/>
          <a:ext cx="168844" cy="1688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20533-ED5B-4AB9-9406-2F53F2E2B18B}">
      <dsp:nvSpPr>
        <dsp:cNvPr id="0" name=""/>
        <dsp:cNvSpPr/>
      </dsp:nvSpPr>
      <dsp:spPr>
        <a:xfrm>
          <a:off x="383824" y="2988565"/>
          <a:ext cx="245592" cy="24559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8A066-375E-457A-B190-3EE5F518E718}">
      <dsp:nvSpPr>
        <dsp:cNvPr id="0" name=""/>
        <dsp:cNvSpPr/>
      </dsp:nvSpPr>
      <dsp:spPr>
        <a:xfrm>
          <a:off x="699716" y="3184119"/>
          <a:ext cx="107446" cy="1074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C2C6D-E62C-4F88-AC39-C594B162CD5B}">
      <dsp:nvSpPr>
        <dsp:cNvPr id="0" name=""/>
        <dsp:cNvSpPr/>
      </dsp:nvSpPr>
      <dsp:spPr>
        <a:xfrm>
          <a:off x="759886" y="2988567"/>
          <a:ext cx="168844" cy="16884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CBDC0-D099-4439-84D8-8A27C06036A3}">
      <dsp:nvSpPr>
        <dsp:cNvPr id="0" name=""/>
        <dsp:cNvSpPr/>
      </dsp:nvSpPr>
      <dsp:spPr>
        <a:xfrm>
          <a:off x="910311" y="3199161"/>
          <a:ext cx="107446" cy="1074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CDEE9-20E0-4721-B6F8-9469C6211DE2}">
      <dsp:nvSpPr>
        <dsp:cNvPr id="0" name=""/>
        <dsp:cNvSpPr/>
      </dsp:nvSpPr>
      <dsp:spPr>
        <a:xfrm>
          <a:off x="1045696" y="2958480"/>
          <a:ext cx="245592" cy="24559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1CE1B-2AEE-4B88-8E9A-E690AB39F99A}">
      <dsp:nvSpPr>
        <dsp:cNvPr id="0" name=""/>
        <dsp:cNvSpPr/>
      </dsp:nvSpPr>
      <dsp:spPr>
        <a:xfrm>
          <a:off x="1376631" y="2898311"/>
          <a:ext cx="168844" cy="1688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5C65B-CC02-4D65-BA48-D1A68A331208}">
      <dsp:nvSpPr>
        <dsp:cNvPr id="0" name=""/>
        <dsp:cNvSpPr/>
      </dsp:nvSpPr>
      <dsp:spPr>
        <a:xfrm>
          <a:off x="1493443" y="1350546"/>
          <a:ext cx="495873" cy="2548926"/>
        </a:xfrm>
        <a:prstGeom prst="chevron">
          <a:avLst>
            <a:gd name="adj" fmla="val 6231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3ADBF-AE34-4FA6-9D68-056C3F2B7BED}">
      <dsp:nvSpPr>
        <dsp:cNvPr id="0" name=""/>
        <dsp:cNvSpPr/>
      </dsp:nvSpPr>
      <dsp:spPr>
        <a:xfrm>
          <a:off x="1947068" y="1316655"/>
          <a:ext cx="887379" cy="254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Death data extracted from PATIS and uploaded into IRIS</a:t>
          </a:r>
          <a:endParaRPr lang="en-AU" sz="1400" kern="1200" dirty="0"/>
        </a:p>
      </dsp:txBody>
      <dsp:txXfrm>
        <a:off x="1947068" y="1316655"/>
        <a:ext cx="887379" cy="2548902"/>
      </dsp:txXfrm>
    </dsp:sp>
    <dsp:sp modelId="{29197B01-C41B-44D8-8BA1-885371AD86AF}">
      <dsp:nvSpPr>
        <dsp:cNvPr id="0" name=""/>
        <dsp:cNvSpPr/>
      </dsp:nvSpPr>
      <dsp:spPr>
        <a:xfrm>
          <a:off x="2718185" y="1350546"/>
          <a:ext cx="502855" cy="2548926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4CB95-5CF3-40C8-B47E-C2688F0938E1}">
      <dsp:nvSpPr>
        <dsp:cNvPr id="0" name=""/>
        <dsp:cNvSpPr/>
      </dsp:nvSpPr>
      <dsp:spPr>
        <a:xfrm>
          <a:off x="3220971" y="1350546"/>
          <a:ext cx="1146698" cy="254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Causes of death are coded and underlying cause of death is assigned</a:t>
          </a:r>
          <a:endParaRPr lang="en-AU" sz="1400" kern="1200" dirty="0"/>
        </a:p>
      </dsp:txBody>
      <dsp:txXfrm>
        <a:off x="3220971" y="1350546"/>
        <a:ext cx="1146698" cy="2548902"/>
      </dsp:txXfrm>
    </dsp:sp>
    <dsp:sp modelId="{FF59FBB0-365D-4891-ACF0-F68EC6C3CAC8}">
      <dsp:nvSpPr>
        <dsp:cNvPr id="0" name=""/>
        <dsp:cNvSpPr/>
      </dsp:nvSpPr>
      <dsp:spPr>
        <a:xfrm>
          <a:off x="4367739" y="1350546"/>
          <a:ext cx="502855" cy="2548926"/>
        </a:xfrm>
        <a:prstGeom prst="chevron">
          <a:avLst>
            <a:gd name="adj" fmla="val 623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739E8-6845-4CBF-888E-9DBBA74629FE}">
      <dsp:nvSpPr>
        <dsp:cNvPr id="0" name=""/>
        <dsp:cNvSpPr/>
      </dsp:nvSpPr>
      <dsp:spPr>
        <a:xfrm>
          <a:off x="4870525" y="1350546"/>
          <a:ext cx="909761" cy="254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Rejects are coded manually and IRIS dictionary updated</a:t>
          </a:r>
        </a:p>
      </dsp:txBody>
      <dsp:txXfrm>
        <a:off x="4870525" y="1350546"/>
        <a:ext cx="909761" cy="2548902"/>
      </dsp:txXfrm>
    </dsp:sp>
    <dsp:sp modelId="{D22C433F-7F00-4934-B65A-46CA4C341D06}">
      <dsp:nvSpPr>
        <dsp:cNvPr id="0" name=""/>
        <dsp:cNvSpPr/>
      </dsp:nvSpPr>
      <dsp:spPr>
        <a:xfrm>
          <a:off x="5780355" y="1350546"/>
          <a:ext cx="502855" cy="2548926"/>
        </a:xfrm>
        <a:prstGeom prst="chevron">
          <a:avLst>
            <a:gd name="adj" fmla="val 6231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926FF-0A5B-402E-A018-47E27E5F23E0}">
      <dsp:nvSpPr>
        <dsp:cNvPr id="0" name=""/>
        <dsp:cNvSpPr/>
      </dsp:nvSpPr>
      <dsp:spPr>
        <a:xfrm>
          <a:off x="6441721" y="1350546"/>
          <a:ext cx="932792" cy="2381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Causes of Death and Underlying Cause of Death  is uploaded back into  PATIS</a:t>
          </a:r>
          <a:endParaRPr lang="en-AU" sz="1400" kern="1200" dirty="0"/>
        </a:p>
      </dsp:txBody>
      <dsp:txXfrm>
        <a:off x="6441721" y="1350546"/>
        <a:ext cx="932792" cy="2381389"/>
      </dsp:txXfrm>
    </dsp:sp>
    <dsp:sp modelId="{15F6593C-C961-4C12-A847-D59570ED979E}">
      <dsp:nvSpPr>
        <dsp:cNvPr id="0" name=""/>
        <dsp:cNvSpPr/>
      </dsp:nvSpPr>
      <dsp:spPr>
        <a:xfrm>
          <a:off x="7374514" y="1350546"/>
          <a:ext cx="495873" cy="2562454"/>
        </a:xfrm>
        <a:prstGeom prst="chevron">
          <a:avLst>
            <a:gd name="adj" fmla="val 623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905DE-694E-432F-AD02-D034F48302F4}">
      <dsp:nvSpPr>
        <dsp:cNvPr id="0" name=""/>
        <dsp:cNvSpPr/>
      </dsp:nvSpPr>
      <dsp:spPr>
        <a:xfrm>
          <a:off x="7994397" y="1724647"/>
          <a:ext cx="1149524" cy="18819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Coded death data shared with RG electronically every month</a:t>
          </a:r>
        </a:p>
      </dsp:txBody>
      <dsp:txXfrm>
        <a:off x="8162741" y="2000251"/>
        <a:ext cx="812836" cy="1330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42FDF-4FC5-4CEA-8112-556905ED8BDD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A1632-43A3-488B-B483-9B6CB6D7A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3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C088C-0BD3-6C48-A6FB-8555B8BB942F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F7BF4-7E20-5B4D-83B0-157555368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48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858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/>
          </a:p>
          <a:p>
            <a:pPr marL="457200" lvl="1" indent="0">
              <a:buFont typeface="Arial" pitchFamily="34" charset="0"/>
              <a:buNone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r>
              <a:rPr lang="en-GB" baseline="0" dirty="0"/>
              <a:t>Two outcome documents from the Ministerial Conference:</a:t>
            </a:r>
          </a:p>
          <a:p>
            <a:pPr marL="171450" indent="-171450">
              <a:buFontTx/>
              <a:buNone/>
            </a:pPr>
            <a:endParaRPr lang="en-GB" baseline="0" dirty="0"/>
          </a:p>
          <a:p>
            <a:pPr marL="685800" lvl="1" indent="-228600">
              <a:buFont typeface="+mj-lt"/>
              <a:buAutoNum type="arabicPeriod"/>
            </a:pPr>
            <a:r>
              <a:rPr lang="en-GB" baseline="0" dirty="0"/>
              <a:t>A Ministerial Declaration to ‘Get Every One In The Picture’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baseline="0" dirty="0"/>
              <a:t>A Regional Action Framework for the Decade, which contains 3 goals that you can see on the bottom right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GB" baseline="0" dirty="0"/>
              <a:t>Universal civil registration (blue icon)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/>
              <a:t>All individuals are provided with legal documents to claim identity and ensuing rights (red icon)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GB" baseline="0" dirty="0"/>
              <a:t>Accurate, complete and timely vital statistics (green icon) </a:t>
            </a:r>
          </a:p>
          <a:p>
            <a:pPr marL="457200" lvl="1" indent="0">
              <a:buFont typeface="Arial" pitchFamily="34" charset="0"/>
              <a:buNone/>
            </a:pPr>
            <a:endParaRPr lang="en-GB" baseline="0" dirty="0"/>
          </a:p>
          <a:p>
            <a:pPr marL="457200" lvl="1" indent="0">
              <a:buFont typeface="Arial" pitchFamily="34" charset="0"/>
              <a:buNone/>
            </a:pPr>
            <a:r>
              <a:rPr lang="en-GB" baseline="0" dirty="0"/>
              <a:t>The Regional Action Framework have 7 areas of action, and under each of the goals a framework of targets that each country would set individually, for example by 2024, 99% of births shall be registered and 80% of deaths shall be registered. </a:t>
            </a:r>
          </a:p>
          <a:p>
            <a:pPr marL="457200" lvl="1" indent="0">
              <a:buFont typeface="Arial" pitchFamily="34" charset="0"/>
              <a:buNone/>
            </a:pPr>
            <a:endParaRPr lang="en-GB" baseline="0" dirty="0"/>
          </a:p>
          <a:p>
            <a:pPr marL="457200" lvl="1" indent="0">
              <a:buFont typeface="Arial" pitchFamily="34" charset="0"/>
              <a:buNone/>
            </a:pPr>
            <a:endParaRPr lang="en-GB" baseline="0" dirty="0"/>
          </a:p>
          <a:p>
            <a:pPr marL="457200" lvl="1" indent="0">
              <a:buFont typeface="Arial" pitchFamily="34" charset="0"/>
              <a:buNone/>
            </a:pPr>
            <a:endParaRPr lang="en-GB" baseline="0" dirty="0"/>
          </a:p>
          <a:p>
            <a:pPr marL="457200" lvl="1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8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83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74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858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/>
          </a:p>
          <a:p>
            <a:pPr marL="457200" lvl="1" indent="0">
              <a:buFont typeface="Arial" pitchFamily="34" charset="0"/>
              <a:buNone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4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858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/>
          </a:p>
          <a:p>
            <a:pPr marL="457200" lvl="1" indent="0">
              <a:buFont typeface="Arial" pitchFamily="34" charset="0"/>
              <a:buNone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83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05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858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/>
          </a:p>
          <a:p>
            <a:pPr marL="457200" lvl="1" indent="0">
              <a:buFont typeface="Arial" pitchFamily="34" charset="0"/>
              <a:buNone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7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45022" cy="1143000"/>
          </a:xfr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1339850" indent="-425450">
              <a:buSzPct val="100000"/>
              <a:buFontTx/>
              <a:buBlip>
                <a:blip r:embed="rId2"/>
              </a:buBlip>
              <a:defRPr/>
            </a:lvl3pPr>
            <a:lvl4pPr marL="1792288" indent="-420688">
              <a:buSzPct val="100000"/>
              <a:buFontTx/>
              <a:buBlip>
                <a:blip r:embed="rId3"/>
              </a:buBlip>
              <a:defRPr/>
            </a:lvl4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  <p:pic>
        <p:nvPicPr>
          <p:cNvPr id="7" name="Picture 6" descr="content-bg-01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61" r="22134"/>
          <a:stretch/>
        </p:blipFill>
        <p:spPr>
          <a:xfrm>
            <a:off x="7409031" y="0"/>
            <a:ext cx="1734969" cy="216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5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45022" cy="1143000"/>
          </a:xfr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0850" indent="-450850">
              <a:buSzPct val="100000"/>
              <a:buFontTx/>
              <a:buBlip>
                <a:blip r:embed="rId2"/>
              </a:buBlip>
              <a:defRPr/>
            </a:lvl1pPr>
            <a:lvl2pPr marL="903288" indent="-446088">
              <a:buSzPct val="100000"/>
              <a:buFontTx/>
              <a:buBlip>
                <a:blip r:embed="rId3"/>
              </a:buBlip>
              <a:defRPr/>
            </a:lvl2pPr>
            <a:lvl3pPr marL="1339850" indent="-425450">
              <a:buSzPct val="100000"/>
              <a:buFontTx/>
              <a:buBlip>
                <a:blip r:embed="rId4"/>
              </a:buBlip>
              <a:defRPr/>
            </a:lvl3pPr>
            <a:lvl4pPr marL="1792288" indent="-420688">
              <a:buSzPct val="100000"/>
              <a:buFontTx/>
              <a:buBlip>
                <a:blip r:embed="rId5"/>
              </a:buBlip>
              <a:defRPr/>
            </a:lvl4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  <p:pic>
        <p:nvPicPr>
          <p:cNvPr id="7" name="Picture 6" descr="content-bg-01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61" r="22134"/>
          <a:stretch/>
        </p:blipFill>
        <p:spPr>
          <a:xfrm>
            <a:off x="7409031" y="0"/>
            <a:ext cx="1734969" cy="216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24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45022" cy="1143000"/>
          </a:xfr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SzPct val="130000"/>
              <a:buFontTx/>
              <a:buBlip>
                <a:blip r:embed="rId2"/>
              </a:buBlip>
              <a:defRPr/>
            </a:lvl1pPr>
            <a:lvl2pPr marL="903288" indent="-446088">
              <a:buSzPct val="130000"/>
              <a:buFont typeface="Lucida Grande"/>
              <a:buChar char="‒"/>
              <a:defRPr/>
            </a:lvl2pPr>
            <a:lvl3pPr marL="1143000" indent="-228600">
              <a:buSzPct val="100000"/>
              <a:buFont typeface="Lucida Grande"/>
              <a:buChar char="‒"/>
              <a:defRPr/>
            </a:lvl3pPr>
            <a:lvl4pPr marL="1600200" indent="-228600">
              <a:buSzPct val="100000"/>
              <a:buFont typeface="Lucida Grande"/>
              <a:buChar char="‒"/>
              <a:defRPr/>
            </a:lvl4pPr>
            <a:lvl5pPr marL="2057400" indent="-228600">
              <a:buFont typeface="Lucida Grande"/>
              <a:buChar char="‒"/>
              <a:defRPr/>
            </a:lvl5pPr>
          </a:lstStyle>
          <a:p>
            <a:pPr lvl="0"/>
            <a:r>
              <a:rPr lang="en-AU" dirty="0"/>
              <a:t> 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  <p:pic>
        <p:nvPicPr>
          <p:cNvPr id="7" name="Picture 6" descr="content-bg-0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61" r="22134"/>
          <a:stretch/>
        </p:blipFill>
        <p:spPr>
          <a:xfrm>
            <a:off x="7409031" y="0"/>
            <a:ext cx="1734969" cy="216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8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 marL="803275" indent="-3460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450850" indent="-450850">
              <a:buSzPct val="100000"/>
              <a:buFontTx/>
              <a:buBlip>
                <a:blip r:embed="rId2"/>
              </a:buBlip>
              <a:defRPr sz="2800"/>
            </a:lvl1pPr>
            <a:lvl2pPr marL="803275" indent="-346075">
              <a:buSzPct val="100000"/>
              <a:buFontTx/>
              <a:buBlip>
                <a:blip r:embed="rId3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45022" cy="1143000"/>
          </a:xfr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pic>
        <p:nvPicPr>
          <p:cNvPr id="10" name="Picture 9" descr="content-bg-01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61" r="22134"/>
          <a:stretch/>
        </p:blipFill>
        <p:spPr>
          <a:xfrm>
            <a:off x="7409031" y="0"/>
            <a:ext cx="1734969" cy="216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4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tent-bg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61" r="22134"/>
          <a:stretch/>
        </p:blipFill>
        <p:spPr>
          <a:xfrm>
            <a:off x="7409031" y="0"/>
            <a:ext cx="1734969" cy="216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72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45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bg-stamp.png"/>
          <p:cNvPicPr>
            <a:picLocks noChangeAspect="1"/>
          </p:cNvPicPr>
          <p:nvPr userDrawn="1"/>
        </p:nvPicPr>
        <p:blipFill rotWithShape="1">
          <a:blip r:embed="rId2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" t="10735" b="14736"/>
          <a:stretch/>
        </p:blipFill>
        <p:spPr>
          <a:xfrm>
            <a:off x="-42334" y="0"/>
            <a:ext cx="8917700" cy="6858000"/>
          </a:xfrm>
          <a:prstGeom prst="rect">
            <a:avLst/>
          </a:prstGeom>
        </p:spPr>
      </p:pic>
      <p:pic>
        <p:nvPicPr>
          <p:cNvPr id="15" name="Picture 14" descr="bg-2-01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334" y="423334"/>
            <a:ext cx="9186333" cy="1337588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51638" y="2305403"/>
            <a:ext cx="7840724" cy="1470025"/>
          </a:xfrm>
        </p:spPr>
        <p:txBody>
          <a:bodyPr/>
          <a:lstStyle>
            <a:lvl1pPr algn="ctr">
              <a:defRPr b="1">
                <a:solidFill>
                  <a:srgbClr val="000000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0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oto-bg-camer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4002" cy="6870975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5414211" y="1996587"/>
            <a:ext cx="3729790" cy="4415692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668210" y="3540125"/>
            <a:ext cx="3251807" cy="2590799"/>
          </a:xfrm>
        </p:spPr>
        <p:txBody>
          <a:bodyPr anchor="t"/>
          <a:lstStyle>
            <a:lvl1pPr algn="ctr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Thank you message and contact details</a:t>
            </a:r>
            <a:endParaRPr lang="en-US" dirty="0"/>
          </a:p>
        </p:txBody>
      </p:sp>
      <p:pic>
        <p:nvPicPr>
          <p:cNvPr id="8" name="Picture 7" descr="large-logo-01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210" y="2224768"/>
            <a:ext cx="3251807" cy="1015109"/>
          </a:xfrm>
          <a:prstGeom prst="rect">
            <a:avLst/>
          </a:prstGeom>
        </p:spPr>
      </p:pic>
      <p:pic>
        <p:nvPicPr>
          <p:cNvPr id="11" name="Picture 10" descr="content-bg-01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61" r="22134"/>
          <a:stretch/>
        </p:blipFill>
        <p:spPr>
          <a:xfrm>
            <a:off x="7409031" y="0"/>
            <a:ext cx="1734969" cy="216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9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46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108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9" r:id="rId7"/>
    <p:sldLayoutId id="214748365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450850" indent="-450850" algn="l" defTabSz="457200" rtl="0" eaLnBrk="1" latinLnBrk="0" hangingPunct="1">
        <a:spcBef>
          <a:spcPct val="20000"/>
        </a:spcBef>
        <a:buFontTx/>
        <a:buBlip>
          <a:blip r:embed="rId10"/>
        </a:buBlip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03288" indent="-446088" algn="l" defTabSz="457200" rtl="0" eaLnBrk="1" latinLnBrk="0" hangingPunct="1">
        <a:spcBef>
          <a:spcPct val="20000"/>
        </a:spcBef>
        <a:buSzPct val="100000"/>
        <a:buFontTx/>
        <a:buBlip>
          <a:blip r:embed="rId11"/>
        </a:buBlip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339850" indent="-425450" algn="l" defTabSz="457200" rtl="0" eaLnBrk="1" latinLnBrk="0" hangingPunct="1">
        <a:spcBef>
          <a:spcPct val="20000"/>
        </a:spcBef>
        <a:buSzPct val="100000"/>
        <a:buFontTx/>
        <a:buBlip>
          <a:blip r:embed="rId12"/>
        </a:buBlip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792288" indent="-420688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744" y="2989307"/>
            <a:ext cx="7630511" cy="1484415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Integration of Health and Civil Registration in Fiji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Shivnay Naidu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Director Health Information, Research and Analysis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Ministry of Health and Medical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0359" y="5554069"/>
            <a:ext cx="9144000" cy="1303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Workshop for selected National CRVS Focal Points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12-14 December 2017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35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Any plans for further integration in the area of CRVS in Fiji?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531"/>
            <a:ext cx="7445023" cy="4096789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Mobile Platforms(</a:t>
            </a:r>
            <a:r>
              <a:rPr lang="en-US" sz="2400" dirty="0" err="1"/>
              <a:t>mHealth</a:t>
            </a:r>
            <a:r>
              <a:rPr lang="en-US" sz="2400" dirty="0"/>
              <a:t>, </a:t>
            </a:r>
            <a:r>
              <a:rPr lang="en-US" sz="2400" dirty="0" err="1"/>
              <a:t>mRegistration</a:t>
            </a:r>
            <a:r>
              <a:rPr lang="en-US" sz="2400" dirty="0"/>
              <a:t>)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Establishment of National ID system.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Access to clinical records at bedside and also ubiquitous access within Fiji.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Integrated database between health and registration office.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Access to electronic medical records to Public for managing their own health.</a:t>
            </a:r>
          </a:p>
          <a:p>
            <a:pPr marL="0" indent="0">
              <a:spcBef>
                <a:spcPts val="1800"/>
              </a:spcBef>
              <a:buSzPct val="100000"/>
              <a:buNone/>
            </a:pP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87411" y="5636320"/>
            <a:ext cx="7369178" cy="1071285"/>
            <a:chOff x="790685" y="5397781"/>
            <a:chExt cx="7369178" cy="1071285"/>
          </a:xfrm>
        </p:grpSpPr>
        <p:pic>
          <p:nvPicPr>
            <p:cNvPr id="10" name="Picture 9" descr="ministries-interio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685" y="5397781"/>
              <a:ext cx="1613434" cy="1071285"/>
            </a:xfrm>
            <a:prstGeom prst="rect">
              <a:avLst/>
            </a:prstGeom>
          </p:spPr>
        </p:pic>
        <p:pic>
          <p:nvPicPr>
            <p:cNvPr id="11" name="Picture 10" descr="ministries-health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5576" y="5397781"/>
              <a:ext cx="958519" cy="1069117"/>
            </a:xfrm>
            <a:prstGeom prst="rect">
              <a:avLst/>
            </a:prstGeom>
          </p:spPr>
        </p:pic>
        <p:pic>
          <p:nvPicPr>
            <p:cNvPr id="12" name="Picture 11" descr="ministries-justic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4548" y="5397781"/>
              <a:ext cx="958519" cy="1069117"/>
            </a:xfrm>
            <a:prstGeom prst="rect">
              <a:avLst/>
            </a:prstGeom>
          </p:spPr>
        </p:pic>
        <p:pic>
          <p:nvPicPr>
            <p:cNvPr id="13" name="Picture 12" descr="ministries-planning-nsos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9661" y="5397781"/>
              <a:ext cx="1301156" cy="1069117"/>
            </a:xfrm>
            <a:prstGeom prst="rect">
              <a:avLst/>
            </a:prstGeom>
          </p:spPr>
        </p:pic>
        <p:pic>
          <p:nvPicPr>
            <p:cNvPr id="14" name="Picture 13" descr="ministries-dps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6911" y="5397781"/>
              <a:ext cx="1632952" cy="10691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1912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1494"/>
            <a:ext cx="7719646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Why the integration of health and civil registration were initiated?</a:t>
            </a:r>
          </a:p>
        </p:txBody>
      </p:sp>
      <p:pic>
        <p:nvPicPr>
          <p:cNvPr id="6" name="Picture 5" descr="Icon_Goal_VitalSta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551" y="5333266"/>
            <a:ext cx="1280883" cy="1480912"/>
          </a:xfrm>
          <a:prstGeom prst="rect">
            <a:avLst/>
          </a:prstGeom>
        </p:spPr>
      </p:pic>
      <p:pic>
        <p:nvPicPr>
          <p:cNvPr id="7" name="Picture 6" descr="Icon_Goal_CivilRe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927" y="3094612"/>
            <a:ext cx="1282766" cy="1481060"/>
          </a:xfrm>
          <a:prstGeom prst="rect">
            <a:avLst/>
          </a:prstGeom>
        </p:spPr>
      </p:pic>
      <p:pic>
        <p:nvPicPr>
          <p:cNvPr id="8" name="Picture 7" descr="Icon_Goal_LegalDoc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1" y="4192298"/>
            <a:ext cx="1282766" cy="148106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592005"/>
            <a:ext cx="7445023" cy="4481717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SzPct val="100000"/>
              <a:buBlip>
                <a:blip r:embed="rId6"/>
              </a:buBlip>
            </a:pPr>
            <a:r>
              <a:rPr lang="en-US" sz="2400" dirty="0"/>
              <a:t>National CRVS Committee TOR </a:t>
            </a:r>
          </a:p>
          <a:p>
            <a:pPr>
              <a:spcBef>
                <a:spcPts val="1800"/>
              </a:spcBef>
              <a:buSzPct val="100000"/>
              <a:buBlip>
                <a:blip r:embed="rId6"/>
              </a:buBlip>
            </a:pPr>
            <a:r>
              <a:rPr lang="en-US" sz="2400" dirty="0"/>
              <a:t>Data Dependencies and Gaps</a:t>
            </a:r>
          </a:p>
          <a:p>
            <a:pPr lvl="1">
              <a:spcBef>
                <a:spcPts val="1800"/>
              </a:spcBef>
              <a:buBlip>
                <a:blip r:embed="rId6"/>
              </a:buBlip>
            </a:pPr>
            <a:r>
              <a:rPr lang="en-US" sz="2000" dirty="0"/>
              <a:t>Health (data sources for births, deaths and causes of death)</a:t>
            </a:r>
          </a:p>
          <a:p>
            <a:pPr lvl="1">
              <a:spcBef>
                <a:spcPts val="1800"/>
              </a:spcBef>
              <a:buBlip>
                <a:blip r:embed="rId6"/>
              </a:buBlip>
            </a:pPr>
            <a:r>
              <a:rPr lang="en-US" sz="2000" dirty="0"/>
              <a:t>Registrar General (registration of birth, deaths and marriages)</a:t>
            </a:r>
          </a:p>
          <a:p>
            <a:pPr lvl="1">
              <a:spcBef>
                <a:spcPts val="1800"/>
              </a:spcBef>
              <a:buBlip>
                <a:blip r:embed="rId6"/>
              </a:buBlip>
            </a:pPr>
            <a:r>
              <a:rPr lang="en-US" sz="2000" dirty="0"/>
              <a:t>Bureau of Statistics (national publication of vital statistics)</a:t>
            </a:r>
          </a:p>
          <a:p>
            <a:pPr>
              <a:spcBef>
                <a:spcPts val="1800"/>
              </a:spcBef>
              <a:buBlip>
                <a:blip r:embed="rId6"/>
              </a:buBlip>
            </a:pPr>
            <a:endParaRPr lang="en-US" dirty="0"/>
          </a:p>
          <a:p>
            <a:pPr>
              <a:spcBef>
                <a:spcPts val="1800"/>
              </a:spcBef>
              <a:buSzPct val="100000"/>
              <a:buBlip>
                <a:blip r:embed="rId6"/>
              </a:buBlip>
            </a:pPr>
            <a:endParaRPr lang="en-US" dirty="0"/>
          </a:p>
          <a:p>
            <a:pPr marL="0" indent="0">
              <a:spcBef>
                <a:spcPts val="1800"/>
              </a:spcBef>
              <a:buNone/>
            </a:pPr>
            <a:br>
              <a:rPr lang="en-US" dirty="0"/>
            </a:br>
            <a:endParaRPr lang="en-US" dirty="0"/>
          </a:p>
          <a:p>
            <a:pPr>
              <a:spcBef>
                <a:spcPts val="1800"/>
              </a:spcBef>
              <a:buSzPct val="100000"/>
              <a:buBlip>
                <a:blip r:embed="rId6"/>
              </a:buBlip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974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587409" cy="4525963"/>
          </a:xfrm>
        </p:spPr>
        <p:txBody>
          <a:bodyPr>
            <a:normAutofit/>
          </a:bodyPr>
          <a:lstStyle/>
          <a:p>
            <a:r>
              <a:rPr lang="en-US" dirty="0"/>
              <a:t>Health Team (IT and HIU)</a:t>
            </a:r>
          </a:p>
          <a:p>
            <a:r>
              <a:rPr lang="en-US" dirty="0"/>
              <a:t>Registrar General</a:t>
            </a:r>
          </a:p>
          <a:p>
            <a:r>
              <a:rPr lang="en-US" dirty="0"/>
              <a:t>Bureau of Statistics</a:t>
            </a:r>
          </a:p>
          <a:p>
            <a:r>
              <a:rPr lang="en-US" dirty="0"/>
              <a:t>National ITC Services (management of BDM Registration System)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Who were the key stakeholders involved?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004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were the technical skills needed for this to happen?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/>
              <a:t>Policy and Standard Operating Procedure </a:t>
            </a:r>
          </a:p>
          <a:p>
            <a:pPr lvl="1"/>
            <a:r>
              <a:rPr lang="en-AU" dirty="0"/>
              <a:t>Enforcement of legislation (BDM Act, Inquest Act and PH Act)</a:t>
            </a:r>
          </a:p>
          <a:p>
            <a:pPr lvl="1"/>
            <a:r>
              <a:rPr lang="en-AU" dirty="0"/>
              <a:t>Initial findings (Health willing to share its data to all agencies)</a:t>
            </a:r>
          </a:p>
          <a:p>
            <a:pPr lvl="2"/>
            <a:r>
              <a:rPr lang="en-AU" dirty="0"/>
              <a:t>Other skills/support: Leadership and Governance</a:t>
            </a:r>
          </a:p>
          <a:p>
            <a:endParaRPr lang="en-AU" dirty="0"/>
          </a:p>
          <a:p>
            <a:r>
              <a:rPr lang="en-AU" dirty="0"/>
              <a:t>Process mapping for standardisation </a:t>
            </a:r>
          </a:p>
          <a:p>
            <a:pPr lvl="1"/>
            <a:r>
              <a:rPr lang="en-AU" dirty="0"/>
              <a:t>Identification and reporting of event</a:t>
            </a:r>
          </a:p>
          <a:p>
            <a:pPr lvl="1"/>
            <a:r>
              <a:rPr lang="en-AU" dirty="0"/>
              <a:t>Capture of event (standardised manual forms and electronic in HIS)</a:t>
            </a:r>
          </a:p>
          <a:p>
            <a:pPr lvl="1"/>
            <a:r>
              <a:rPr lang="en-AU" dirty="0"/>
              <a:t>Registration of event electronically</a:t>
            </a:r>
          </a:p>
          <a:p>
            <a:pPr lvl="1"/>
            <a:r>
              <a:rPr lang="en-AU" dirty="0"/>
              <a:t>Regular data extraction and comparison</a:t>
            </a:r>
          </a:p>
          <a:p>
            <a:pPr lvl="1"/>
            <a:r>
              <a:rPr lang="en-AU" dirty="0"/>
              <a:t>Targeted awareness and registration</a:t>
            </a:r>
          </a:p>
          <a:p>
            <a:pPr lvl="1"/>
            <a:r>
              <a:rPr lang="en-AU" dirty="0"/>
              <a:t>Improvements in data quality through training</a:t>
            </a:r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746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were the technical skills needed for this to happen?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/>
              <a:t>Technology </a:t>
            </a:r>
          </a:p>
          <a:p>
            <a:pPr lvl="1"/>
            <a:r>
              <a:rPr lang="en-AU" dirty="0"/>
              <a:t>Infrastructure (hardware, network, software)</a:t>
            </a:r>
          </a:p>
          <a:p>
            <a:pPr lvl="1"/>
            <a:r>
              <a:rPr lang="en-AU" dirty="0"/>
              <a:t>Database skills (management, scripting, extraction, analysis, performance improvement)</a:t>
            </a:r>
          </a:p>
          <a:p>
            <a:pPr lvl="1"/>
            <a:r>
              <a:rPr lang="en-AU" dirty="0"/>
              <a:t>Data comparison (cleaning, analysis, update of systems, validation)</a:t>
            </a:r>
          </a:p>
          <a:p>
            <a:endParaRPr lang="en-AU" dirty="0"/>
          </a:p>
          <a:p>
            <a:r>
              <a:rPr lang="en-AU" dirty="0"/>
              <a:t>Capacity Building</a:t>
            </a:r>
          </a:p>
          <a:p>
            <a:pPr lvl="1"/>
            <a:r>
              <a:rPr lang="en-AU" dirty="0"/>
              <a:t>Training (Doctors MCDC, ICD10, IRIS, Application Use Training)</a:t>
            </a:r>
          </a:p>
          <a:p>
            <a:pPr lvl="1"/>
            <a:r>
              <a:rPr lang="en-AU" dirty="0"/>
              <a:t>Publication and awareness material development in three languages</a:t>
            </a:r>
          </a:p>
          <a:p>
            <a:pPr marL="457200" lvl="1" indent="0">
              <a:buNone/>
            </a:pPr>
            <a:endParaRPr lang="en-AU" dirty="0"/>
          </a:p>
          <a:p>
            <a:r>
              <a:rPr lang="en-AU" dirty="0"/>
              <a:t>Monitoring, Evaluation, Learning -&gt; Continuous Improvement -&gt; Closing the M&amp;E Loop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7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were the obstacles?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445023" cy="508255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Approval process for data access and release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Technical skills and capabilities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Right mindset of people in the team willing to make a difference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Resource allocations (Budget, HR, Technology)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Staff transfers/attrition</a:t>
            </a:r>
          </a:p>
          <a:p>
            <a:pPr marL="0" indent="0">
              <a:spcBef>
                <a:spcPts val="1800"/>
              </a:spcBef>
              <a:buSzPct val="100000"/>
              <a:buNone/>
            </a:pPr>
            <a:endParaRPr lang="en-US" sz="2000" dirty="0"/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endParaRPr lang="en-US" sz="2400" dirty="0"/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0412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were the benefits?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7445023" cy="4993101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Leadership support, advocacy for HIS and CRVS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Improvement in coordination and communication amongst stakeholders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Improvement in registration practices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Improvement in ICD compliance and Health Information (births, deaths, causes of death, training)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r>
              <a:rPr lang="en-US" sz="2400" dirty="0"/>
              <a:t>Improvement in data quality, dissemination, use and accessibility</a:t>
            </a:r>
          </a:p>
          <a:p>
            <a:pPr>
              <a:spcBef>
                <a:spcPts val="1800"/>
              </a:spcBef>
              <a:buSzPct val="100000"/>
              <a:buBlip>
                <a:blip r:embed="rId3"/>
              </a:buBlip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235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90610405"/>
              </p:ext>
            </p:extLst>
          </p:nvPr>
        </p:nvGraphicFramePr>
        <p:xfrm>
          <a:off x="0" y="1062095"/>
          <a:ext cx="9144000" cy="5263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8515" y="641445"/>
            <a:ext cx="7445022" cy="420650"/>
          </a:xfrm>
        </p:spPr>
        <p:txBody>
          <a:bodyPr>
            <a:normAutofit fontScale="90000"/>
          </a:bodyPr>
          <a:lstStyle/>
          <a:p>
            <a:r>
              <a:rPr lang="en-AU" sz="3600" dirty="0"/>
              <a:t>Death Data Coding in IRIS flow diagram</a:t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7179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were the lessons learned?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255406"/>
            <a:ext cx="8288595" cy="4280690"/>
          </a:xfrm>
        </p:spPr>
        <p:txBody>
          <a:bodyPr>
            <a:noAutofit/>
          </a:bodyPr>
          <a:lstStyle/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en-US" sz="1600" dirty="0"/>
              <a:t>Ensure </a:t>
            </a:r>
            <a:r>
              <a:rPr lang="en-US" sz="1600" dirty="0">
                <a:solidFill>
                  <a:srgbClr val="00B050"/>
                </a:solidFill>
              </a:rPr>
              <a:t>country ownership</a:t>
            </a:r>
            <a:r>
              <a:rPr lang="en-US" sz="1600" dirty="0"/>
              <a:t> of the strengthening process of civil registration and vital statistics (CRVS).</a:t>
            </a:r>
            <a:endParaRPr lang="en-AU" sz="1600" dirty="0"/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B050"/>
                </a:solidFill>
              </a:rPr>
              <a:t>Engage stakeholders and establish a CRVS committee </a:t>
            </a:r>
            <a:r>
              <a:rPr lang="en-US" sz="1600" dirty="0"/>
              <a:t>(collaborate, communicate and document processes; ensure strong leadership and senior management support).</a:t>
            </a:r>
            <a:endParaRPr lang="en-AU" sz="1600" dirty="0"/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en-US" sz="1600" dirty="0"/>
              <a:t>Establish </a:t>
            </a:r>
            <a:r>
              <a:rPr lang="en-US" sz="1600" dirty="0">
                <a:solidFill>
                  <a:srgbClr val="00B050"/>
                </a:solidFill>
              </a:rPr>
              <a:t>guidelines and processes for sharing data and knowledge</a:t>
            </a:r>
            <a:r>
              <a:rPr lang="en-US" sz="1600" dirty="0"/>
              <a:t> between agencies and ensure this sharing occurs.</a:t>
            </a:r>
            <a:endParaRPr lang="en-AU" sz="1600" dirty="0"/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en-US" sz="1600" dirty="0"/>
              <a:t>Strengthen </a:t>
            </a:r>
            <a:r>
              <a:rPr lang="en-US" sz="1600" dirty="0">
                <a:solidFill>
                  <a:srgbClr val="00B050"/>
                </a:solidFill>
              </a:rPr>
              <a:t>technical elements </a:t>
            </a:r>
            <a:r>
              <a:rPr lang="en-US" sz="1600" dirty="0"/>
              <a:t>of the CRVS system alongside broader systemic issues (e.g. staff training/capacity building, standardized processes).</a:t>
            </a:r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en-US" sz="1600" dirty="0"/>
              <a:t>Investment into </a:t>
            </a:r>
            <a:r>
              <a:rPr lang="en-US" sz="1600" dirty="0">
                <a:solidFill>
                  <a:srgbClr val="00B050"/>
                </a:solidFill>
              </a:rPr>
              <a:t>innovative technology solution for sustainable </a:t>
            </a:r>
            <a:r>
              <a:rPr lang="en-US" sz="1600" dirty="0"/>
              <a:t>and long term benefits</a:t>
            </a:r>
            <a:endParaRPr lang="en-AU" sz="1600" dirty="0"/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B050"/>
                </a:solidFill>
              </a:rPr>
              <a:t>Advocate and increase awareness </a:t>
            </a:r>
            <a:r>
              <a:rPr lang="en-US" sz="1600" dirty="0"/>
              <a:t>of the importance of CRVS systems and the relevance and application of the vital statistics they produce.</a:t>
            </a:r>
            <a:endParaRPr lang="en-AU" sz="1600" dirty="0"/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en-US" sz="1600" dirty="0"/>
              <a:t>Ensure the </a:t>
            </a:r>
            <a:r>
              <a:rPr lang="en-US" sz="1600" dirty="0">
                <a:solidFill>
                  <a:srgbClr val="00B050"/>
                </a:solidFill>
              </a:rPr>
              <a:t>information</a:t>
            </a:r>
            <a:r>
              <a:rPr lang="en-US" sz="1600" dirty="0"/>
              <a:t> produced by CRVS systems is used for </a:t>
            </a:r>
            <a:r>
              <a:rPr lang="en-US" sz="1600" dirty="0">
                <a:solidFill>
                  <a:srgbClr val="00B050"/>
                </a:solidFill>
              </a:rPr>
              <a:t>policymaking</a:t>
            </a:r>
            <a:r>
              <a:rPr lang="en-US" sz="1600" dirty="0"/>
              <a:t>.</a:t>
            </a:r>
            <a:endParaRPr lang="en-AU" sz="1600" dirty="0"/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B050"/>
                </a:solidFill>
              </a:rPr>
              <a:t>Monitor and evaluate </a:t>
            </a:r>
            <a:r>
              <a:rPr lang="en-US" sz="1600" dirty="0"/>
              <a:t>activities that strengthen CRVS in order to manage constraints and identify opportunities for progressing the activities in the CRVS Strategic Plan.</a:t>
            </a:r>
          </a:p>
          <a:p>
            <a:pPr marL="0" lvl="0" indent="0">
              <a:buClr>
                <a:schemeClr val="tx1"/>
              </a:buClr>
              <a:buNone/>
            </a:pPr>
            <a:endParaRPr lang="en-AU" sz="1600" dirty="0"/>
          </a:p>
          <a:p>
            <a:pPr marL="342900" indent="-342900">
              <a:spcBef>
                <a:spcPts val="1800"/>
              </a:spcBef>
              <a:buSzPct val="100000"/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907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GetEveryoneInThePicture 1">
      <a:dk1>
        <a:sysClr val="windowText" lastClr="000000"/>
      </a:dk1>
      <a:lt1>
        <a:sysClr val="window" lastClr="FFFFFF"/>
      </a:lt1>
      <a:dk2>
        <a:srgbClr val="0073B5"/>
      </a:dk2>
      <a:lt2>
        <a:srgbClr val="EEECE1"/>
      </a:lt2>
      <a:accent1>
        <a:srgbClr val="0073B5"/>
      </a:accent1>
      <a:accent2>
        <a:srgbClr val="73B632"/>
      </a:accent2>
      <a:accent3>
        <a:srgbClr val="E47823"/>
      </a:accent3>
      <a:accent4>
        <a:srgbClr val="EFA531"/>
      </a:accent4>
      <a:accent5>
        <a:srgbClr val="D63E3B"/>
      </a:accent5>
      <a:accent6>
        <a:srgbClr val="5CB2DE"/>
      </a:accent6>
      <a:hlink>
        <a:srgbClr val="A3A3A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783</Words>
  <Application>Microsoft Office PowerPoint</Application>
  <PresentationFormat>On-screen Show (4:3)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Lucida Grande</vt:lpstr>
      <vt:lpstr>Office Theme</vt:lpstr>
      <vt:lpstr>Integration of Health and Civil Registration in Fiji Shivnay Naidu Director Health Information, Research and Analysis Ministry of Health and Medical Services</vt:lpstr>
      <vt:lpstr>Why the integration of health and civil registration were initiated?</vt:lpstr>
      <vt:lpstr>Who were the key stakeholders involved?</vt:lpstr>
      <vt:lpstr>What were the technical skills needed for this to happen?</vt:lpstr>
      <vt:lpstr>What were the technical skills needed for this to happen?</vt:lpstr>
      <vt:lpstr>What were the obstacles?</vt:lpstr>
      <vt:lpstr>What were the benefits?</vt:lpstr>
      <vt:lpstr>Death Data Coding in IRIS flow diagram </vt:lpstr>
      <vt:lpstr>What were the lessons learned?</vt:lpstr>
      <vt:lpstr>Any plans for further integration in the area of CRVS in Fiji?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Tanja Sejersen</dc:creator>
  <cp:lastModifiedBy>Tanja B. Sejersen</cp:lastModifiedBy>
  <cp:revision>149</cp:revision>
  <cp:lastPrinted>2015-11-10T05:05:36Z</cp:lastPrinted>
  <dcterms:created xsi:type="dcterms:W3CDTF">2017-02-22T21:58:23Z</dcterms:created>
  <dcterms:modified xsi:type="dcterms:W3CDTF">2017-12-11T04:11:48Z</dcterms:modified>
</cp:coreProperties>
</file>