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8" r:id="rId3"/>
    <p:sldId id="260" r:id="rId4"/>
    <p:sldId id="261" r:id="rId5"/>
    <p:sldId id="262" r:id="rId6"/>
    <p:sldId id="263" r:id="rId7"/>
    <p:sldId id="264" r:id="rId8"/>
    <p:sldId id="281"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A0B90C-50C4-4E52-B371-594A6470D949}" type="datetimeFigureOut">
              <a:rPr lang="ru-RU" smtClean="0"/>
              <a:t>11.12.2017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D763B0-445D-4F02-B63F-8DF9DB0305F7}" type="slidenum">
              <a:rPr lang="ru-RU" smtClean="0"/>
              <a:t>‹#›</a:t>
            </a:fld>
            <a:endParaRPr lang="ru-RU"/>
          </a:p>
        </p:txBody>
      </p:sp>
    </p:spTree>
    <p:extLst>
      <p:ext uri="{BB962C8B-B14F-4D97-AF65-F5344CB8AC3E}">
        <p14:creationId xmlns:p14="http://schemas.microsoft.com/office/powerpoint/2010/main" val="246339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1D763B0-445D-4F02-B63F-8DF9DB0305F7}" type="slidenum">
              <a:rPr lang="ru-RU" smtClean="0"/>
              <a:t>2</a:t>
            </a:fld>
            <a:endParaRPr lang="ru-RU"/>
          </a:p>
        </p:txBody>
      </p:sp>
    </p:spTree>
    <p:extLst>
      <p:ext uri="{BB962C8B-B14F-4D97-AF65-F5344CB8AC3E}">
        <p14:creationId xmlns:p14="http://schemas.microsoft.com/office/powerpoint/2010/main" val="2078229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1D763B0-445D-4F02-B63F-8DF9DB0305F7}" type="slidenum">
              <a:rPr lang="ru-RU" smtClean="0"/>
              <a:t>6</a:t>
            </a:fld>
            <a:endParaRPr lang="ru-RU"/>
          </a:p>
        </p:txBody>
      </p:sp>
    </p:spTree>
    <p:extLst>
      <p:ext uri="{BB962C8B-B14F-4D97-AF65-F5344CB8AC3E}">
        <p14:creationId xmlns:p14="http://schemas.microsoft.com/office/powerpoint/2010/main" val="2008158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11.12.2017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11.12.2017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11.12.2017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11.12.2017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11.12.2017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11.12.2017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11.12.2017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11.12.2017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11.12.2017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11.12.2017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11.12.2017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11.12.2017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gks.ru/free_doc/2017/demo/edn10-17.htm" TargetMode="External"/><Relationship Id="rId7" Type="http://schemas.openxmlformats.org/officeDocument/2006/relationships/image" Target="../media/image1.jpeg"/><Relationship Id="rId2" Type="http://schemas.openxmlformats.org/officeDocument/2006/relationships/hyperlink" Target="mailto:stat@gks.ru" TargetMode="External"/><Relationship Id="rId1" Type="http://schemas.openxmlformats.org/officeDocument/2006/relationships/slideLayout" Target="../slideLayouts/slideLayout4.xml"/><Relationship Id="rId6" Type="http://schemas.openxmlformats.org/officeDocument/2006/relationships/hyperlink" Target="http://www.gks.ru/wps/wcm/connect/rosstat_main/rosstat/ru/statistics/publications/catalog/doc_1137674209312" TargetMode="External"/><Relationship Id="rId5" Type="http://schemas.openxmlformats.org/officeDocument/2006/relationships/hyperlink" Target="http://www.gks.ru/wps/wcm/connect/rosstat_main/rosstat/ru/statistics/population/demography/" TargetMode="External"/><Relationship Id="rId4" Type="http://schemas.openxmlformats.org/officeDocument/2006/relationships/hyperlink" Target="https://fedstat.ru/organizations/" TargetMode="Externa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a:latin typeface="Arial" panose="020B0604020202020204" pitchFamily="34" charset="0"/>
                <a:cs typeface="Arial" panose="020B0604020202020204" pitchFamily="34" charset="0"/>
              </a:rPr>
              <a:t>CRVS </a:t>
            </a:r>
            <a:r>
              <a:rPr lang="en-US" dirty="0" smtClean="0">
                <a:latin typeface="Arial" panose="020B0604020202020204" pitchFamily="34" charset="0"/>
                <a:cs typeface="Arial" panose="020B0604020202020204" pitchFamily="34" charset="0"/>
              </a:rPr>
              <a:t>in</a:t>
            </a:r>
            <a:r>
              <a:rPr lang="ru-RU"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Russia Federation</a:t>
            </a:r>
            <a:endParaRPr lang="ru-RU" dirty="0"/>
          </a:p>
        </p:txBody>
      </p:sp>
      <p:sp>
        <p:nvSpPr>
          <p:cNvPr id="3" name="Подзаголовок 2"/>
          <p:cNvSpPr>
            <a:spLocks noGrp="1"/>
          </p:cNvSpPr>
          <p:nvPr>
            <p:ph type="subTitle" idx="1"/>
          </p:nvPr>
        </p:nvSpPr>
        <p:spPr/>
        <p:txBody>
          <a:bodyPr/>
          <a:lstStyle/>
          <a:p>
            <a:r>
              <a:rPr lang="en-US" dirty="0" smtClean="0"/>
              <a:t>Albina </a:t>
            </a:r>
            <a:r>
              <a:rPr lang="en-US" dirty="0" err="1" smtClean="0"/>
              <a:t>Frolova</a:t>
            </a:r>
            <a:r>
              <a:rPr lang="en-US" dirty="0" smtClean="0"/>
              <a:t> </a:t>
            </a:r>
          </a:p>
          <a:p>
            <a:r>
              <a:rPr lang="en-US" dirty="0" smtClean="0"/>
              <a:t>Federal state statistic service</a:t>
            </a:r>
            <a:endParaRPr lang="ru-RU" dirty="0"/>
          </a:p>
        </p:txBody>
      </p:sp>
      <p:pic>
        <p:nvPicPr>
          <p:cNvPr id="5" name="Picture 4"/>
          <p:cNvPicPr>
            <a:picLocks noChangeAspect="1" noChangeArrowheads="1"/>
          </p:cNvPicPr>
          <p:nvPr/>
        </p:nvPicPr>
        <p:blipFill>
          <a:blip r:embed="rId2"/>
          <a:srcRect/>
          <a:stretch>
            <a:fillRect/>
          </a:stretch>
        </p:blipFill>
        <p:spPr bwMode="auto">
          <a:xfrm>
            <a:off x="0" y="0"/>
            <a:ext cx="9144000" cy="764704"/>
          </a:xfrm>
          <a:prstGeom prst="rect">
            <a:avLst/>
          </a:prstGeom>
          <a:noFill/>
          <a:ln>
            <a:noFill/>
          </a:ln>
          <a:effectLst>
            <a:outerShdw blurRad="50800" dist="38100" dir="5400000" algn="t" rotWithShape="0">
              <a:prstClr val="black">
                <a:alpha val="40000"/>
              </a:prstClr>
            </a:outerShdw>
          </a:effectLst>
          <a:extLst/>
        </p:spPr>
      </p:pic>
      <p:pic>
        <p:nvPicPr>
          <p:cNvPr id="6" name="Picture 2" descr="верхний колонтитул"/>
          <p:cNvPicPr>
            <a:picLocks noChangeAspect="1" noChangeArrowheads="1"/>
          </p:cNvPicPr>
          <p:nvPr/>
        </p:nvPicPr>
        <p:blipFill>
          <a:blip r:embed="rId3">
            <a:extLst>
              <a:ext uri="{28A0092B-C50C-407E-A947-70E740481C1C}">
                <a14:useLocalDpi xmlns:a14="http://schemas.microsoft.com/office/drawing/2010/main" val="0"/>
              </a:ext>
            </a:extLst>
          </a:blip>
          <a:srcRect t="29448"/>
          <a:stretch>
            <a:fillRect/>
          </a:stretch>
        </p:blipFill>
        <p:spPr bwMode="auto">
          <a:xfrm>
            <a:off x="0" y="6381328"/>
            <a:ext cx="9144000" cy="479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63649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764704"/>
            <a:ext cx="8229600" cy="1143000"/>
          </a:xfrm>
        </p:spPr>
        <p:txBody>
          <a:bodyPr>
            <a:normAutofit fontScale="90000"/>
          </a:bodyPr>
          <a:lstStyle/>
          <a:p>
            <a:r>
              <a:rPr lang="en-US" dirty="0"/>
              <a:t>Types of providing information to territorial bodies of s</a:t>
            </a:r>
            <a:r>
              <a:rPr lang="en-US" dirty="0" smtClean="0"/>
              <a:t>tatistics :</a:t>
            </a:r>
            <a:endParaRPr lang="ru-RU" dirty="0"/>
          </a:p>
        </p:txBody>
      </p:sp>
      <p:sp>
        <p:nvSpPr>
          <p:cNvPr id="3" name="Объект 2"/>
          <p:cNvSpPr>
            <a:spLocks noGrp="1"/>
          </p:cNvSpPr>
          <p:nvPr>
            <p:ph idx="1"/>
          </p:nvPr>
        </p:nvSpPr>
        <p:spPr>
          <a:xfrm>
            <a:off x="467544" y="1916832"/>
            <a:ext cx="8229600" cy="4525963"/>
          </a:xfrm>
        </p:spPr>
        <p:txBody>
          <a:bodyPr/>
          <a:lstStyle/>
          <a:p>
            <a:r>
              <a:rPr lang="en-US" dirty="0"/>
              <a:t>an electronic document signed by qualified electronic </a:t>
            </a:r>
            <a:r>
              <a:rPr lang="en-US" dirty="0" smtClean="0"/>
              <a:t>signature;</a:t>
            </a:r>
          </a:p>
          <a:p>
            <a:r>
              <a:rPr lang="en-US" dirty="0" smtClean="0"/>
              <a:t>electronic </a:t>
            </a:r>
            <a:r>
              <a:rPr lang="en-US" dirty="0"/>
              <a:t>document using a single system of interagency electronic </a:t>
            </a:r>
            <a:r>
              <a:rPr lang="en-US" dirty="0" smtClean="0"/>
              <a:t>interaction;</a:t>
            </a:r>
          </a:p>
          <a:p>
            <a:r>
              <a:rPr lang="en-US" dirty="0" smtClean="0"/>
              <a:t>paper </a:t>
            </a:r>
            <a:r>
              <a:rPr lang="en-US" dirty="0"/>
              <a:t>document (depersonalized). Used in some </a:t>
            </a:r>
            <a:r>
              <a:rPr lang="en-US" dirty="0" smtClean="0"/>
              <a:t>Caucasus regions.</a:t>
            </a:r>
            <a:endParaRPr lang="en-US" dirty="0"/>
          </a:p>
        </p:txBody>
      </p:sp>
      <p:pic>
        <p:nvPicPr>
          <p:cNvPr id="4" name="Picture 4"/>
          <p:cNvPicPr>
            <a:picLocks noChangeAspect="1" noChangeArrowheads="1"/>
          </p:cNvPicPr>
          <p:nvPr/>
        </p:nvPicPr>
        <p:blipFill>
          <a:blip r:embed="rId2"/>
          <a:srcRect/>
          <a:stretch>
            <a:fillRect/>
          </a:stretch>
        </p:blipFill>
        <p:spPr bwMode="auto">
          <a:xfrm>
            <a:off x="0" y="0"/>
            <a:ext cx="9144000" cy="764704"/>
          </a:xfrm>
          <a:prstGeom prst="rect">
            <a:avLst/>
          </a:prstGeom>
          <a:noFill/>
          <a:ln>
            <a:noFill/>
          </a:ln>
          <a:effectLst>
            <a:outerShdw blurRad="50800" dist="38100" dir="5400000" algn="t" rotWithShape="0">
              <a:prstClr val="black">
                <a:alpha val="40000"/>
              </a:prstClr>
            </a:outerShdw>
          </a:effectLst>
          <a:extLst/>
        </p:spPr>
      </p:pic>
    </p:spTree>
    <p:extLst>
      <p:ext uri="{BB962C8B-B14F-4D97-AF65-F5344CB8AC3E}">
        <p14:creationId xmlns:p14="http://schemas.microsoft.com/office/powerpoint/2010/main" val="30204588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96752"/>
            <a:ext cx="8229600" cy="1143000"/>
          </a:xfrm>
        </p:spPr>
        <p:txBody>
          <a:bodyPr>
            <a:normAutofit fontScale="90000"/>
          </a:bodyPr>
          <a:lstStyle/>
          <a:p>
            <a:r>
              <a:rPr lang="en-US" dirty="0" smtClean="0"/>
              <a:t>Sources </a:t>
            </a:r>
            <a:r>
              <a:rPr lang="en-US" dirty="0"/>
              <a:t>of forms of the federal statistical observation </a:t>
            </a:r>
            <a:r>
              <a:rPr lang="en-US" dirty="0" smtClean="0"/>
              <a:t>filling</a:t>
            </a:r>
            <a:endParaRPr lang="ru-RU" dirty="0"/>
          </a:p>
        </p:txBody>
      </p:sp>
      <p:sp>
        <p:nvSpPr>
          <p:cNvPr id="3" name="Объект 2"/>
          <p:cNvSpPr>
            <a:spLocks noGrp="1"/>
          </p:cNvSpPr>
          <p:nvPr>
            <p:ph idx="1"/>
          </p:nvPr>
        </p:nvSpPr>
        <p:spPr>
          <a:xfrm>
            <a:off x="251520" y="2492896"/>
            <a:ext cx="8712968" cy="3917032"/>
          </a:xfrm>
        </p:spPr>
        <p:txBody>
          <a:bodyPr>
            <a:noAutofit/>
          </a:bodyPr>
          <a:lstStyle/>
          <a:p>
            <a:pPr>
              <a:spcBef>
                <a:spcPts val="0"/>
              </a:spcBef>
            </a:pPr>
            <a:r>
              <a:rPr lang="en-US" sz="2600" dirty="0" smtClean="0"/>
              <a:t>Information about the born </a:t>
            </a:r>
            <a:r>
              <a:rPr lang="en-US" sz="2600" dirty="0"/>
              <a:t>are filled in on the basis of the </a:t>
            </a:r>
            <a:r>
              <a:rPr lang="en-US" sz="2600" dirty="0" smtClean="0"/>
              <a:t>acts of </a:t>
            </a:r>
            <a:r>
              <a:rPr lang="en-US" sz="2600" dirty="0"/>
              <a:t>civil status of </a:t>
            </a:r>
            <a:r>
              <a:rPr lang="en-US" sz="2600" dirty="0" smtClean="0"/>
              <a:t>birth and </a:t>
            </a:r>
            <a:r>
              <a:rPr lang="en-US" sz="2600" dirty="0"/>
              <a:t>the medical birth </a:t>
            </a:r>
            <a:r>
              <a:rPr lang="en-US" sz="2600" dirty="0" smtClean="0"/>
              <a:t>certificate;</a:t>
            </a:r>
          </a:p>
          <a:p>
            <a:pPr>
              <a:spcBef>
                <a:spcPts val="0"/>
              </a:spcBef>
            </a:pPr>
            <a:r>
              <a:rPr lang="en-US" sz="2600" dirty="0"/>
              <a:t>Information about </a:t>
            </a:r>
            <a:r>
              <a:rPr lang="en-US" sz="2600" dirty="0" smtClean="0"/>
              <a:t>the deceased </a:t>
            </a:r>
            <a:r>
              <a:rPr lang="en-US" sz="2600" dirty="0"/>
              <a:t>are filled in on the basis of the acts of civil status of deceased and </a:t>
            </a:r>
            <a:r>
              <a:rPr lang="en-US" sz="2600" dirty="0" smtClean="0"/>
              <a:t>the medical </a:t>
            </a:r>
            <a:r>
              <a:rPr lang="en-US" sz="2600" dirty="0"/>
              <a:t>certificate of death. ICD 10 has been introduced since </a:t>
            </a:r>
            <a:r>
              <a:rPr lang="en-US" sz="2600" dirty="0" smtClean="0"/>
              <a:t>1999;</a:t>
            </a:r>
          </a:p>
          <a:p>
            <a:pPr>
              <a:spcBef>
                <a:spcPts val="0"/>
              </a:spcBef>
            </a:pPr>
            <a:r>
              <a:rPr lang="en-US" sz="2600" dirty="0"/>
              <a:t>Information about </a:t>
            </a:r>
            <a:r>
              <a:rPr lang="en-US" sz="2600" dirty="0" smtClean="0"/>
              <a:t>registered </a:t>
            </a:r>
            <a:r>
              <a:rPr lang="en-US" sz="2600" dirty="0" smtClean="0"/>
              <a:t>marriages/divorces </a:t>
            </a:r>
            <a:r>
              <a:rPr lang="en-US" sz="2600" dirty="0" smtClean="0"/>
              <a:t>are </a:t>
            </a:r>
            <a:r>
              <a:rPr lang="en-US" sz="2600" dirty="0"/>
              <a:t>filled in on the basis of the acts of civil status of </a:t>
            </a:r>
            <a:r>
              <a:rPr lang="en-US" sz="2600" dirty="0" smtClean="0"/>
              <a:t>marriage/</a:t>
            </a:r>
            <a:r>
              <a:rPr lang="en-US" sz="2600" dirty="0"/>
              <a:t>divorce</a:t>
            </a:r>
            <a:r>
              <a:rPr lang="en-US" sz="2600" dirty="0" smtClean="0"/>
              <a:t>.</a:t>
            </a:r>
          </a:p>
          <a:p>
            <a:pPr marL="0" indent="0">
              <a:spcBef>
                <a:spcPts val="0"/>
              </a:spcBef>
              <a:buNone/>
            </a:pPr>
            <a:r>
              <a:rPr lang="en-US" sz="2600" dirty="0"/>
              <a:t>Forms of medical certificates of birth and death were </a:t>
            </a:r>
            <a:r>
              <a:rPr lang="en-US" sz="2600" dirty="0" smtClean="0"/>
              <a:t>developed </a:t>
            </a:r>
            <a:r>
              <a:rPr lang="en-US" sz="2600" dirty="0"/>
              <a:t>by the Ministry of Health of the Russian </a:t>
            </a:r>
            <a:r>
              <a:rPr lang="en-US" sz="2600" dirty="0" smtClean="0"/>
              <a:t>Federation.</a:t>
            </a:r>
            <a:endParaRPr lang="ru-RU" sz="2600" dirty="0"/>
          </a:p>
        </p:txBody>
      </p:sp>
      <p:pic>
        <p:nvPicPr>
          <p:cNvPr id="4" name="Picture 4"/>
          <p:cNvPicPr>
            <a:picLocks noChangeAspect="1" noChangeArrowheads="1"/>
          </p:cNvPicPr>
          <p:nvPr/>
        </p:nvPicPr>
        <p:blipFill>
          <a:blip r:embed="rId2"/>
          <a:srcRect/>
          <a:stretch>
            <a:fillRect/>
          </a:stretch>
        </p:blipFill>
        <p:spPr bwMode="auto">
          <a:xfrm>
            <a:off x="0" y="0"/>
            <a:ext cx="9144000" cy="764704"/>
          </a:xfrm>
          <a:prstGeom prst="rect">
            <a:avLst/>
          </a:prstGeom>
          <a:noFill/>
          <a:ln>
            <a:noFill/>
          </a:ln>
          <a:effectLst>
            <a:outerShdw blurRad="50800" dist="38100" dir="5400000" algn="t" rotWithShape="0">
              <a:prstClr val="black">
                <a:alpha val="40000"/>
              </a:prstClr>
            </a:outerShdw>
          </a:effectLst>
          <a:extLst/>
        </p:spPr>
      </p:pic>
    </p:spTree>
    <p:extLst>
      <p:ext uri="{BB962C8B-B14F-4D97-AF65-F5344CB8AC3E}">
        <p14:creationId xmlns:p14="http://schemas.microsoft.com/office/powerpoint/2010/main" val="15344507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836712"/>
            <a:ext cx="8435280" cy="1143000"/>
          </a:xfrm>
        </p:spPr>
        <p:txBody>
          <a:bodyPr>
            <a:normAutofit fontScale="90000"/>
          </a:bodyPr>
          <a:lstStyle/>
          <a:p>
            <a:r>
              <a:rPr lang="en-US" dirty="0" smtClean="0"/>
              <a:t>Information about the born (</a:t>
            </a:r>
            <a:r>
              <a:rPr lang="en-US" dirty="0"/>
              <a:t>No </a:t>
            </a:r>
            <a:r>
              <a:rPr lang="en-US" dirty="0" smtClean="0"/>
              <a:t>1-ROD)</a:t>
            </a:r>
            <a:endParaRPr lang="ru-RU" dirty="0"/>
          </a:p>
        </p:txBody>
      </p:sp>
      <p:sp>
        <p:nvSpPr>
          <p:cNvPr id="4" name="Объект 3"/>
          <p:cNvSpPr>
            <a:spLocks noGrp="1"/>
          </p:cNvSpPr>
          <p:nvPr>
            <p:ph sz="half" idx="1"/>
          </p:nvPr>
        </p:nvSpPr>
        <p:spPr>
          <a:xfrm>
            <a:off x="467544" y="1988840"/>
            <a:ext cx="4038600" cy="4525963"/>
          </a:xfrm>
        </p:spPr>
        <p:txBody>
          <a:bodyPr>
            <a:normAutofit fontScale="85000" lnSpcReduction="10000"/>
          </a:bodyPr>
          <a:lstStyle/>
          <a:p>
            <a:pPr marL="0" indent="0">
              <a:buNone/>
            </a:pPr>
            <a:r>
              <a:rPr lang="en-US" dirty="0" smtClean="0"/>
              <a:t>1)The name of </a:t>
            </a:r>
            <a:r>
              <a:rPr lang="en-US" dirty="0"/>
              <a:t>bodies of civil </a:t>
            </a:r>
            <a:r>
              <a:rPr lang="en-US" dirty="0" smtClean="0"/>
              <a:t>registration;</a:t>
            </a:r>
          </a:p>
          <a:p>
            <a:pPr marL="0" indent="0">
              <a:buNone/>
            </a:pPr>
            <a:r>
              <a:rPr lang="en-US" dirty="0" smtClean="0"/>
              <a:t>2)The No of </a:t>
            </a:r>
            <a:r>
              <a:rPr lang="en-US" dirty="0"/>
              <a:t>the </a:t>
            </a:r>
            <a:r>
              <a:rPr lang="en-US" dirty="0" smtClean="0"/>
              <a:t>act </a:t>
            </a:r>
            <a:r>
              <a:rPr lang="en-US" dirty="0"/>
              <a:t>of civil status of </a:t>
            </a:r>
            <a:r>
              <a:rPr lang="en-US" dirty="0" smtClean="0"/>
              <a:t>birth;</a:t>
            </a:r>
            <a:endParaRPr lang="en-US" dirty="0"/>
          </a:p>
          <a:p>
            <a:pPr marL="0" indent="0">
              <a:buNone/>
            </a:pPr>
            <a:r>
              <a:rPr lang="en-US" dirty="0"/>
              <a:t>3</a:t>
            </a:r>
            <a:r>
              <a:rPr lang="en-US" dirty="0" smtClean="0"/>
              <a:t>)Date </a:t>
            </a:r>
            <a:r>
              <a:rPr lang="en-US" dirty="0"/>
              <a:t>of </a:t>
            </a:r>
            <a:r>
              <a:rPr lang="en-US" dirty="0" smtClean="0"/>
              <a:t>registration;</a:t>
            </a:r>
          </a:p>
          <a:p>
            <a:pPr marL="0" indent="0">
              <a:buNone/>
            </a:pPr>
            <a:r>
              <a:rPr lang="en-US" dirty="0"/>
              <a:t>4) Information about the </a:t>
            </a:r>
            <a:r>
              <a:rPr lang="en-US" dirty="0" smtClean="0"/>
              <a:t>child:</a:t>
            </a:r>
          </a:p>
          <a:p>
            <a:pPr marL="0" indent="0">
              <a:buNone/>
            </a:pPr>
            <a:r>
              <a:rPr lang="en-US" dirty="0" smtClean="0"/>
              <a:t>Sex; </a:t>
            </a:r>
            <a:r>
              <a:rPr lang="en-US" dirty="0"/>
              <a:t>Date of Birth; Place of Birth; number of children born; </a:t>
            </a:r>
            <a:r>
              <a:rPr lang="en-US" dirty="0" err="1" smtClean="0"/>
              <a:t>liveborn</a:t>
            </a:r>
            <a:r>
              <a:rPr lang="en-US" dirty="0" smtClean="0"/>
              <a:t> or </a:t>
            </a:r>
            <a:r>
              <a:rPr lang="en-US" dirty="0"/>
              <a:t>stillborn; the cause of stillbirth; birth order; the mass of the child's body at birth.</a:t>
            </a:r>
          </a:p>
          <a:p>
            <a:pPr marL="0" indent="0">
              <a:buNone/>
            </a:pPr>
            <a:endParaRPr lang="en-US" dirty="0" smtClean="0"/>
          </a:p>
          <a:p>
            <a:endParaRPr lang="en-US" dirty="0"/>
          </a:p>
          <a:p>
            <a:endParaRPr lang="en-US" dirty="0" smtClean="0"/>
          </a:p>
          <a:p>
            <a:endParaRPr lang="en-US" dirty="0" smtClean="0"/>
          </a:p>
        </p:txBody>
      </p:sp>
      <p:sp>
        <p:nvSpPr>
          <p:cNvPr id="5" name="Объект 4"/>
          <p:cNvSpPr>
            <a:spLocks noGrp="1"/>
          </p:cNvSpPr>
          <p:nvPr>
            <p:ph sz="half" idx="2"/>
          </p:nvPr>
        </p:nvSpPr>
        <p:spPr>
          <a:xfrm>
            <a:off x="4644008" y="1988840"/>
            <a:ext cx="4038600" cy="4525963"/>
          </a:xfrm>
        </p:spPr>
        <p:txBody>
          <a:bodyPr>
            <a:normAutofit fontScale="85000" lnSpcReduction="10000"/>
          </a:bodyPr>
          <a:lstStyle/>
          <a:p>
            <a:pPr marL="0" indent="0">
              <a:buNone/>
            </a:pPr>
            <a:r>
              <a:rPr lang="en-US" dirty="0" smtClean="0"/>
              <a:t>5) </a:t>
            </a:r>
            <a:r>
              <a:rPr lang="en-US" dirty="0"/>
              <a:t>Information </a:t>
            </a:r>
            <a:r>
              <a:rPr lang="en-US" dirty="0" smtClean="0"/>
              <a:t>about </a:t>
            </a:r>
            <a:r>
              <a:rPr lang="en-US" dirty="0"/>
              <a:t>father: </a:t>
            </a:r>
            <a:endParaRPr lang="en-US" dirty="0" smtClean="0"/>
          </a:p>
          <a:p>
            <a:pPr marL="0" indent="0">
              <a:buNone/>
            </a:pPr>
            <a:r>
              <a:rPr lang="en-US" dirty="0" smtClean="0"/>
              <a:t>Date </a:t>
            </a:r>
            <a:r>
              <a:rPr lang="en-US" dirty="0"/>
              <a:t>of Birth; citizenship; Place of Birth; location. </a:t>
            </a:r>
            <a:endParaRPr lang="en-US" dirty="0" smtClean="0"/>
          </a:p>
          <a:p>
            <a:pPr marL="0" indent="0">
              <a:buNone/>
            </a:pPr>
            <a:r>
              <a:rPr lang="en-US" dirty="0" smtClean="0"/>
              <a:t>6) </a:t>
            </a:r>
            <a:r>
              <a:rPr lang="en-US" dirty="0"/>
              <a:t>Information </a:t>
            </a:r>
            <a:r>
              <a:rPr lang="en-US" dirty="0" smtClean="0"/>
              <a:t>about </a:t>
            </a:r>
            <a:r>
              <a:rPr lang="en-US" dirty="0"/>
              <a:t>mother: </a:t>
            </a:r>
            <a:endParaRPr lang="en-US" dirty="0" smtClean="0"/>
          </a:p>
          <a:p>
            <a:pPr marL="0" indent="0">
              <a:buNone/>
            </a:pPr>
            <a:r>
              <a:rPr lang="en-US" dirty="0" smtClean="0"/>
              <a:t>Date </a:t>
            </a:r>
            <a:r>
              <a:rPr lang="en-US" dirty="0"/>
              <a:t>of Birth; citizenship; Place of Birth; location; </a:t>
            </a:r>
            <a:r>
              <a:rPr lang="en-US" dirty="0" smtClean="0"/>
              <a:t>education; occupation.</a:t>
            </a:r>
            <a:endParaRPr lang="en-US" dirty="0"/>
          </a:p>
        </p:txBody>
      </p:sp>
      <p:pic>
        <p:nvPicPr>
          <p:cNvPr id="6" name="Picture 4"/>
          <p:cNvPicPr>
            <a:picLocks noChangeAspect="1" noChangeArrowheads="1"/>
          </p:cNvPicPr>
          <p:nvPr/>
        </p:nvPicPr>
        <p:blipFill>
          <a:blip r:embed="rId2"/>
          <a:srcRect/>
          <a:stretch>
            <a:fillRect/>
          </a:stretch>
        </p:blipFill>
        <p:spPr bwMode="auto">
          <a:xfrm>
            <a:off x="0" y="0"/>
            <a:ext cx="9144000" cy="764704"/>
          </a:xfrm>
          <a:prstGeom prst="rect">
            <a:avLst/>
          </a:prstGeom>
          <a:noFill/>
          <a:ln>
            <a:noFill/>
          </a:ln>
          <a:effectLst>
            <a:outerShdw blurRad="50800" dist="38100" dir="5400000" algn="t" rotWithShape="0">
              <a:prstClr val="black">
                <a:alpha val="40000"/>
              </a:prstClr>
            </a:outerShdw>
          </a:effectLst>
          <a:extLst/>
        </p:spPr>
      </p:pic>
    </p:spTree>
    <p:extLst>
      <p:ext uri="{BB962C8B-B14F-4D97-AF65-F5344CB8AC3E}">
        <p14:creationId xmlns:p14="http://schemas.microsoft.com/office/powerpoint/2010/main" val="9670796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бъект 5"/>
          <p:cNvSpPr>
            <a:spLocks noGrp="1"/>
          </p:cNvSpPr>
          <p:nvPr>
            <p:ph idx="1"/>
          </p:nvPr>
        </p:nvSpPr>
        <p:spPr>
          <a:xfrm>
            <a:off x="467544" y="1124744"/>
            <a:ext cx="8219256" cy="5289451"/>
          </a:xfrm>
        </p:spPr>
        <p:txBody>
          <a:bodyPr>
            <a:normAutofit/>
          </a:bodyPr>
          <a:lstStyle/>
          <a:p>
            <a:pPr algn="just"/>
            <a:r>
              <a:rPr lang="en-US" dirty="0" smtClean="0"/>
              <a:t>Place </a:t>
            </a:r>
            <a:r>
              <a:rPr lang="en-US" dirty="0"/>
              <a:t>of registration: state birth registration is performed by the </a:t>
            </a:r>
            <a:r>
              <a:rPr lang="en-US" dirty="0" smtClean="0"/>
              <a:t>registry office </a:t>
            </a:r>
            <a:r>
              <a:rPr lang="en-US" dirty="0"/>
              <a:t>at the place of birth of the child or at the place of residence of the </a:t>
            </a:r>
            <a:r>
              <a:rPr lang="en-US" dirty="0" smtClean="0"/>
              <a:t>parents </a:t>
            </a:r>
            <a:r>
              <a:rPr lang="en-US" dirty="0"/>
              <a:t>(one of the parents).</a:t>
            </a:r>
            <a:endParaRPr lang="ru-RU" dirty="0"/>
          </a:p>
          <a:p>
            <a:endParaRPr lang="ru-RU" dirty="0"/>
          </a:p>
        </p:txBody>
      </p:sp>
      <p:pic>
        <p:nvPicPr>
          <p:cNvPr id="3" name="Picture 4"/>
          <p:cNvPicPr>
            <a:picLocks noChangeAspect="1" noChangeArrowheads="1"/>
          </p:cNvPicPr>
          <p:nvPr/>
        </p:nvPicPr>
        <p:blipFill>
          <a:blip r:embed="rId2"/>
          <a:srcRect/>
          <a:stretch>
            <a:fillRect/>
          </a:stretch>
        </p:blipFill>
        <p:spPr bwMode="auto">
          <a:xfrm>
            <a:off x="0" y="0"/>
            <a:ext cx="9144000" cy="764704"/>
          </a:xfrm>
          <a:prstGeom prst="rect">
            <a:avLst/>
          </a:prstGeom>
          <a:noFill/>
          <a:ln>
            <a:noFill/>
          </a:ln>
          <a:effectLst>
            <a:outerShdw blurRad="50800" dist="38100" dir="5400000" algn="t" rotWithShape="0">
              <a:prstClr val="black">
                <a:alpha val="40000"/>
              </a:prstClr>
            </a:outerShdw>
          </a:effectLst>
          <a:extLst/>
        </p:spPr>
      </p:pic>
    </p:spTree>
    <p:extLst>
      <p:ext uri="{BB962C8B-B14F-4D97-AF65-F5344CB8AC3E}">
        <p14:creationId xmlns:p14="http://schemas.microsoft.com/office/powerpoint/2010/main" val="3109436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548680"/>
            <a:ext cx="8964488" cy="1143000"/>
          </a:xfrm>
        </p:spPr>
        <p:txBody>
          <a:bodyPr>
            <a:normAutofit fontScale="90000"/>
          </a:bodyPr>
          <a:lstStyle/>
          <a:p>
            <a:r>
              <a:rPr lang="en-US" dirty="0"/>
              <a:t>Information </a:t>
            </a:r>
            <a:r>
              <a:rPr lang="en-US" dirty="0" smtClean="0"/>
              <a:t>about </a:t>
            </a:r>
            <a:r>
              <a:rPr lang="en-US" dirty="0"/>
              <a:t>the deceased</a:t>
            </a:r>
            <a:r>
              <a:rPr lang="en-US" dirty="0" smtClean="0"/>
              <a:t>(No 1-U)</a:t>
            </a:r>
            <a:endParaRPr lang="ru-RU" dirty="0"/>
          </a:p>
        </p:txBody>
      </p:sp>
      <p:sp>
        <p:nvSpPr>
          <p:cNvPr id="4" name="Объект 3"/>
          <p:cNvSpPr>
            <a:spLocks noGrp="1"/>
          </p:cNvSpPr>
          <p:nvPr>
            <p:ph sz="half" idx="1"/>
          </p:nvPr>
        </p:nvSpPr>
        <p:spPr>
          <a:xfrm>
            <a:off x="467544" y="1988840"/>
            <a:ext cx="4038600" cy="4525963"/>
          </a:xfrm>
        </p:spPr>
        <p:txBody>
          <a:bodyPr>
            <a:normAutofit fontScale="70000" lnSpcReduction="20000"/>
          </a:bodyPr>
          <a:lstStyle/>
          <a:p>
            <a:pPr marL="0" indent="0">
              <a:buNone/>
            </a:pPr>
            <a:r>
              <a:rPr lang="en-US" dirty="0"/>
              <a:t>1)The name of bodies of civil registration;</a:t>
            </a:r>
          </a:p>
          <a:p>
            <a:pPr marL="0" indent="0">
              <a:buNone/>
            </a:pPr>
            <a:r>
              <a:rPr lang="en-US" dirty="0"/>
              <a:t>2)The No of the act of civil status of </a:t>
            </a:r>
            <a:r>
              <a:rPr lang="en-US" dirty="0" smtClean="0"/>
              <a:t>death;</a:t>
            </a:r>
          </a:p>
          <a:p>
            <a:pPr marL="0" indent="0">
              <a:buNone/>
            </a:pPr>
            <a:r>
              <a:rPr lang="en-US" dirty="0"/>
              <a:t>3)Date of registration;</a:t>
            </a:r>
          </a:p>
          <a:p>
            <a:pPr marL="0" indent="0">
              <a:buNone/>
            </a:pPr>
            <a:r>
              <a:rPr lang="en-US" dirty="0"/>
              <a:t>4. Information about the deceased: Date of Birth; Place of Birth; </a:t>
            </a:r>
            <a:r>
              <a:rPr lang="en-US" dirty="0" smtClean="0"/>
              <a:t>sex; </a:t>
            </a:r>
            <a:r>
              <a:rPr lang="en-US" dirty="0"/>
              <a:t>citizenship; marital status; education; occupation</a:t>
            </a:r>
            <a:r>
              <a:rPr lang="en-US" dirty="0" smtClean="0"/>
              <a:t>; </a:t>
            </a:r>
            <a:r>
              <a:rPr lang="en-US" dirty="0"/>
              <a:t>last place of residence. </a:t>
            </a:r>
            <a:endParaRPr lang="en-US" dirty="0" smtClean="0"/>
          </a:p>
          <a:p>
            <a:pPr marL="0" indent="0">
              <a:buNone/>
            </a:pPr>
            <a:r>
              <a:rPr lang="en-US" dirty="0" smtClean="0"/>
              <a:t>5</a:t>
            </a:r>
            <a:r>
              <a:rPr lang="en-US" dirty="0"/>
              <a:t>. Date of death. </a:t>
            </a:r>
            <a:endParaRPr lang="en-US" dirty="0" smtClean="0"/>
          </a:p>
          <a:p>
            <a:pPr marL="0" indent="0">
              <a:buNone/>
            </a:pPr>
            <a:r>
              <a:rPr lang="en-US" dirty="0" smtClean="0"/>
              <a:t>6</a:t>
            </a:r>
            <a:r>
              <a:rPr lang="en-US" dirty="0"/>
              <a:t>. Place of death. </a:t>
            </a:r>
            <a:endParaRPr lang="en-US" dirty="0" smtClean="0"/>
          </a:p>
          <a:p>
            <a:pPr marL="0" indent="0">
              <a:buNone/>
            </a:pPr>
            <a:r>
              <a:rPr lang="en-US" dirty="0" smtClean="0"/>
              <a:t>7</a:t>
            </a:r>
            <a:r>
              <a:rPr lang="en-US" dirty="0"/>
              <a:t>. </a:t>
            </a:r>
            <a:r>
              <a:rPr lang="en-US" dirty="0" smtClean="0"/>
              <a:t>Type of death</a:t>
            </a:r>
            <a:r>
              <a:rPr lang="en-US" dirty="0" smtClean="0"/>
              <a:t>’ </a:t>
            </a:r>
            <a:r>
              <a:rPr lang="en-US" dirty="0" smtClean="0"/>
              <a:t>place.</a:t>
            </a:r>
          </a:p>
          <a:p>
            <a:pPr marL="0" indent="0">
              <a:buNone/>
            </a:pPr>
            <a:endParaRPr lang="ru-RU" dirty="0"/>
          </a:p>
        </p:txBody>
      </p:sp>
      <p:sp>
        <p:nvSpPr>
          <p:cNvPr id="5" name="Объект 4"/>
          <p:cNvSpPr>
            <a:spLocks noGrp="1"/>
          </p:cNvSpPr>
          <p:nvPr>
            <p:ph sz="half" idx="2"/>
          </p:nvPr>
        </p:nvSpPr>
        <p:spPr>
          <a:xfrm>
            <a:off x="4572000" y="1848147"/>
            <a:ext cx="4248472" cy="4997152"/>
          </a:xfrm>
        </p:spPr>
        <p:txBody>
          <a:bodyPr>
            <a:normAutofit fontScale="70000" lnSpcReduction="20000"/>
          </a:bodyPr>
          <a:lstStyle/>
          <a:p>
            <a:pPr marL="0" indent="0">
              <a:buNone/>
            </a:pPr>
            <a:r>
              <a:rPr lang="en-US" dirty="0" smtClean="0"/>
              <a:t>8) </a:t>
            </a:r>
            <a:r>
              <a:rPr lang="en-US" dirty="0"/>
              <a:t>For children who died before one year: body weight of the child at birth; birth order</a:t>
            </a:r>
            <a:r>
              <a:rPr lang="en-US" dirty="0" smtClean="0"/>
              <a:t>;</a:t>
            </a:r>
            <a:r>
              <a:rPr lang="en-US" dirty="0"/>
              <a:t> the </a:t>
            </a:r>
            <a:r>
              <a:rPr lang="en-US" dirty="0" smtClean="0"/>
              <a:t>mother’s age. </a:t>
            </a:r>
          </a:p>
          <a:p>
            <a:pPr marL="0" indent="0">
              <a:buNone/>
            </a:pPr>
            <a:r>
              <a:rPr lang="en-US" dirty="0" smtClean="0"/>
              <a:t>9) Type </a:t>
            </a:r>
            <a:r>
              <a:rPr lang="en-US" dirty="0"/>
              <a:t>Cause of death </a:t>
            </a:r>
            <a:r>
              <a:rPr lang="en-US" dirty="0" smtClean="0"/>
              <a:t>: an </a:t>
            </a:r>
            <a:r>
              <a:rPr lang="en-US" dirty="0"/>
              <a:t>accident that is not related to production, an accident related to production, murder, suicide, during military operations, during terrorist acts or under unknown circumstances. </a:t>
            </a:r>
            <a:endParaRPr lang="en-US" dirty="0" smtClean="0"/>
          </a:p>
          <a:p>
            <a:pPr marL="0" indent="0">
              <a:buNone/>
            </a:pPr>
            <a:r>
              <a:rPr lang="en-US" dirty="0" smtClean="0"/>
              <a:t>10) </a:t>
            </a:r>
            <a:r>
              <a:rPr lang="en-US" dirty="0"/>
              <a:t>Cause of death. </a:t>
            </a:r>
            <a:endParaRPr lang="en-US" dirty="0" smtClean="0"/>
          </a:p>
          <a:p>
            <a:pPr marL="0" indent="0">
              <a:buNone/>
            </a:pPr>
            <a:r>
              <a:rPr lang="en-US" dirty="0" smtClean="0"/>
              <a:t>11) </a:t>
            </a:r>
            <a:r>
              <a:rPr lang="en-US" dirty="0"/>
              <a:t>Death as a result of a traffic accident occurred within 7 days or on 8 - 30 days. </a:t>
            </a:r>
            <a:endParaRPr lang="en-US" dirty="0" smtClean="0"/>
          </a:p>
          <a:p>
            <a:pPr marL="0" indent="0">
              <a:buNone/>
            </a:pPr>
            <a:r>
              <a:rPr lang="en-US" dirty="0" smtClean="0"/>
              <a:t>12) </a:t>
            </a:r>
            <a:r>
              <a:rPr lang="en-US" dirty="0"/>
              <a:t>Who established the cause of death. </a:t>
            </a:r>
            <a:endParaRPr lang="en-US" dirty="0" smtClean="0"/>
          </a:p>
          <a:p>
            <a:pPr marL="0" indent="0">
              <a:buNone/>
            </a:pPr>
            <a:r>
              <a:rPr lang="en-US" dirty="0" smtClean="0"/>
              <a:t>13) </a:t>
            </a:r>
            <a:r>
              <a:rPr lang="en-US" dirty="0"/>
              <a:t>Series, number, date of issue and type of medical certificate of death (perinatal death).</a:t>
            </a:r>
            <a:endParaRPr lang="ru-RU" dirty="0"/>
          </a:p>
        </p:txBody>
      </p:sp>
      <p:pic>
        <p:nvPicPr>
          <p:cNvPr id="6" name="Picture 4"/>
          <p:cNvPicPr>
            <a:picLocks noChangeAspect="1" noChangeArrowheads="1"/>
          </p:cNvPicPr>
          <p:nvPr/>
        </p:nvPicPr>
        <p:blipFill>
          <a:blip r:embed="rId2"/>
          <a:srcRect/>
          <a:stretch>
            <a:fillRect/>
          </a:stretch>
        </p:blipFill>
        <p:spPr bwMode="auto">
          <a:xfrm>
            <a:off x="0" y="0"/>
            <a:ext cx="9144000" cy="764704"/>
          </a:xfrm>
          <a:prstGeom prst="rect">
            <a:avLst/>
          </a:prstGeom>
          <a:noFill/>
          <a:ln>
            <a:noFill/>
          </a:ln>
          <a:effectLst>
            <a:outerShdw blurRad="50800" dist="38100" dir="5400000" algn="t" rotWithShape="0">
              <a:prstClr val="black">
                <a:alpha val="40000"/>
              </a:prstClr>
            </a:outerShdw>
          </a:effectLst>
          <a:extLst/>
        </p:spPr>
      </p:pic>
    </p:spTree>
    <p:extLst>
      <p:ext uri="{BB962C8B-B14F-4D97-AF65-F5344CB8AC3E}">
        <p14:creationId xmlns:p14="http://schemas.microsoft.com/office/powerpoint/2010/main" val="16389366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20000"/>
          </a:bodyPr>
          <a:lstStyle/>
          <a:p>
            <a:r>
              <a:rPr lang="en-US" dirty="0"/>
              <a:t>Place of registration: the state registration of death is performed by the registry office </a:t>
            </a:r>
            <a:r>
              <a:rPr lang="en-US" dirty="0" smtClean="0"/>
              <a:t>at </a:t>
            </a:r>
            <a:r>
              <a:rPr lang="en-US" dirty="0"/>
              <a:t>the last place of residence of the deceased, the place of death, the </a:t>
            </a:r>
            <a:r>
              <a:rPr lang="en-US" dirty="0" smtClean="0"/>
              <a:t>place </a:t>
            </a:r>
            <a:r>
              <a:rPr lang="en-US" dirty="0"/>
              <a:t>where the body was found, the location of the organization that issued the death certificate, the place of residence of the parents (one of the parents), </a:t>
            </a:r>
            <a:r>
              <a:rPr lang="en-US" dirty="0" smtClean="0"/>
              <a:t>children, wife or husband and by </a:t>
            </a:r>
            <a:r>
              <a:rPr lang="en-US" dirty="0"/>
              <a:t>location the court that made the decision to establish the fact of </a:t>
            </a:r>
            <a:r>
              <a:rPr lang="en-US" dirty="0" smtClean="0"/>
              <a:t>death.</a:t>
            </a:r>
          </a:p>
          <a:p>
            <a:r>
              <a:rPr lang="en-US" dirty="0" smtClean="0"/>
              <a:t>Statistics of death causes are based on medical </a:t>
            </a:r>
            <a:r>
              <a:rPr lang="en-US" dirty="0"/>
              <a:t>death certificates filled in by a </a:t>
            </a:r>
            <a:r>
              <a:rPr lang="en-US" dirty="0" smtClean="0"/>
              <a:t>medical </a:t>
            </a:r>
            <a:r>
              <a:rPr lang="en-US" dirty="0"/>
              <a:t>worker (</a:t>
            </a:r>
            <a:r>
              <a:rPr lang="en-US" dirty="0" smtClean="0"/>
              <a:t>physician, paramedic</a:t>
            </a:r>
            <a:r>
              <a:rPr lang="en-US" dirty="0"/>
              <a:t>, obstetrician, forensic </a:t>
            </a:r>
            <a:r>
              <a:rPr lang="en-US" dirty="0" smtClean="0"/>
              <a:t>expert). We don’t use </a:t>
            </a:r>
            <a:r>
              <a:rPr lang="en-US" dirty="0"/>
              <a:t>verbal </a:t>
            </a:r>
            <a:r>
              <a:rPr lang="en-US" dirty="0" smtClean="0"/>
              <a:t>autopsy.</a:t>
            </a:r>
            <a:endParaRPr lang="ru-RU" dirty="0"/>
          </a:p>
        </p:txBody>
      </p:sp>
      <p:pic>
        <p:nvPicPr>
          <p:cNvPr id="4" name="Picture 4"/>
          <p:cNvPicPr>
            <a:picLocks noChangeAspect="1" noChangeArrowheads="1"/>
          </p:cNvPicPr>
          <p:nvPr/>
        </p:nvPicPr>
        <p:blipFill>
          <a:blip r:embed="rId2"/>
          <a:srcRect/>
          <a:stretch>
            <a:fillRect/>
          </a:stretch>
        </p:blipFill>
        <p:spPr bwMode="auto">
          <a:xfrm>
            <a:off x="0" y="0"/>
            <a:ext cx="9144000" cy="764704"/>
          </a:xfrm>
          <a:prstGeom prst="rect">
            <a:avLst/>
          </a:prstGeom>
          <a:noFill/>
          <a:ln>
            <a:noFill/>
          </a:ln>
          <a:effectLst>
            <a:outerShdw blurRad="50800" dist="38100" dir="5400000" algn="t" rotWithShape="0">
              <a:prstClr val="black">
                <a:alpha val="40000"/>
              </a:prstClr>
            </a:outerShdw>
          </a:effectLst>
          <a:extLst/>
        </p:spPr>
      </p:pic>
    </p:spTree>
    <p:extLst>
      <p:ext uri="{BB962C8B-B14F-4D97-AF65-F5344CB8AC3E}">
        <p14:creationId xmlns:p14="http://schemas.microsoft.com/office/powerpoint/2010/main" val="13737767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548680"/>
            <a:ext cx="8568952" cy="1143000"/>
          </a:xfrm>
        </p:spPr>
        <p:txBody>
          <a:bodyPr>
            <a:normAutofit fontScale="90000"/>
          </a:bodyPr>
          <a:lstStyle/>
          <a:p>
            <a:r>
              <a:rPr lang="en-US" dirty="0"/>
              <a:t>Information about </a:t>
            </a:r>
            <a:r>
              <a:rPr lang="en-US" dirty="0" smtClean="0"/>
              <a:t>the marriages(No BR)</a:t>
            </a:r>
            <a:endParaRPr lang="ru-RU" dirty="0"/>
          </a:p>
        </p:txBody>
      </p:sp>
      <p:sp>
        <p:nvSpPr>
          <p:cNvPr id="4" name="Объект 3"/>
          <p:cNvSpPr>
            <a:spLocks noGrp="1"/>
          </p:cNvSpPr>
          <p:nvPr>
            <p:ph sz="half" idx="1"/>
          </p:nvPr>
        </p:nvSpPr>
        <p:spPr>
          <a:xfrm>
            <a:off x="467544" y="1844824"/>
            <a:ext cx="4038600" cy="4525963"/>
          </a:xfrm>
        </p:spPr>
        <p:txBody>
          <a:bodyPr>
            <a:normAutofit lnSpcReduction="10000"/>
          </a:bodyPr>
          <a:lstStyle/>
          <a:p>
            <a:pPr marL="0" indent="0">
              <a:buNone/>
            </a:pPr>
            <a:r>
              <a:rPr lang="en-US" dirty="0"/>
              <a:t>1)The name of bodies of civil registration;</a:t>
            </a:r>
          </a:p>
          <a:p>
            <a:pPr marL="0" indent="0">
              <a:buNone/>
            </a:pPr>
            <a:r>
              <a:rPr lang="en-US" dirty="0"/>
              <a:t>2)The No of the act of civil status of </a:t>
            </a:r>
            <a:r>
              <a:rPr lang="en-US" dirty="0" smtClean="0"/>
              <a:t>marriage;</a:t>
            </a:r>
            <a:endParaRPr lang="en-US" dirty="0"/>
          </a:p>
          <a:p>
            <a:pPr marL="0" indent="0">
              <a:buNone/>
            </a:pPr>
            <a:r>
              <a:rPr lang="en-US" dirty="0"/>
              <a:t>3)Date of registration</a:t>
            </a:r>
            <a:r>
              <a:rPr lang="en-US" dirty="0" smtClean="0"/>
              <a:t>;</a:t>
            </a:r>
          </a:p>
          <a:p>
            <a:pPr marL="0" indent="0">
              <a:buNone/>
            </a:pPr>
            <a:r>
              <a:rPr lang="en-US" dirty="0"/>
              <a:t>4) The number of common children under the age of </a:t>
            </a:r>
            <a:r>
              <a:rPr lang="en-US" dirty="0" smtClean="0"/>
              <a:t>majority*.</a:t>
            </a:r>
            <a:endParaRPr lang="en-US" dirty="0"/>
          </a:p>
          <a:p>
            <a:endParaRPr lang="ru-RU" dirty="0"/>
          </a:p>
        </p:txBody>
      </p:sp>
      <p:sp>
        <p:nvSpPr>
          <p:cNvPr id="5" name="Объект 4"/>
          <p:cNvSpPr>
            <a:spLocks noGrp="1"/>
          </p:cNvSpPr>
          <p:nvPr>
            <p:ph sz="half" idx="2"/>
          </p:nvPr>
        </p:nvSpPr>
        <p:spPr>
          <a:xfrm>
            <a:off x="4644008" y="1844824"/>
            <a:ext cx="4038600" cy="4525963"/>
          </a:xfrm>
        </p:spPr>
        <p:txBody>
          <a:bodyPr>
            <a:normAutofit lnSpcReduction="10000"/>
          </a:bodyPr>
          <a:lstStyle/>
          <a:p>
            <a:pPr marL="0" indent="0">
              <a:buNone/>
            </a:pPr>
            <a:r>
              <a:rPr lang="en-US" dirty="0" smtClean="0"/>
              <a:t>5)Details </a:t>
            </a:r>
            <a:r>
              <a:rPr lang="en-US" dirty="0"/>
              <a:t>of those who married</a:t>
            </a:r>
            <a:r>
              <a:rPr lang="en-US" dirty="0" smtClean="0"/>
              <a:t>:</a:t>
            </a:r>
          </a:p>
          <a:p>
            <a:pPr marL="0" indent="0">
              <a:buNone/>
            </a:pPr>
            <a:r>
              <a:rPr lang="en-US" dirty="0"/>
              <a:t>Date of </a:t>
            </a:r>
            <a:r>
              <a:rPr lang="en-US" dirty="0" smtClean="0"/>
              <a:t>Birth, </a:t>
            </a:r>
            <a:r>
              <a:rPr lang="en-US" dirty="0"/>
              <a:t>age </a:t>
            </a:r>
            <a:r>
              <a:rPr lang="en-US" dirty="0" smtClean="0"/>
              <a:t>of marriage</a:t>
            </a:r>
            <a:r>
              <a:rPr lang="en-US" dirty="0"/>
              <a:t>; place of birth; citizenship; marital status before this marriage; </a:t>
            </a:r>
            <a:r>
              <a:rPr lang="en-US" dirty="0" smtClean="0"/>
              <a:t>ethnicity*.</a:t>
            </a:r>
          </a:p>
          <a:p>
            <a:pPr marL="0" indent="0">
              <a:buNone/>
            </a:pPr>
            <a:endParaRPr lang="en-US" dirty="0"/>
          </a:p>
          <a:p>
            <a:pPr marL="0" indent="0">
              <a:buNone/>
            </a:pPr>
            <a:endParaRPr lang="en-US" dirty="0" smtClean="0"/>
          </a:p>
          <a:p>
            <a:pPr marL="0" indent="0">
              <a:buNone/>
            </a:pPr>
            <a:r>
              <a:rPr lang="en-US" sz="2400" dirty="0"/>
              <a:t>*optional field</a:t>
            </a:r>
            <a:endParaRPr lang="ru-RU" sz="2400" dirty="0"/>
          </a:p>
        </p:txBody>
      </p:sp>
      <p:pic>
        <p:nvPicPr>
          <p:cNvPr id="6" name="Picture 4"/>
          <p:cNvPicPr>
            <a:picLocks noChangeAspect="1" noChangeArrowheads="1"/>
          </p:cNvPicPr>
          <p:nvPr/>
        </p:nvPicPr>
        <p:blipFill>
          <a:blip r:embed="rId2"/>
          <a:srcRect/>
          <a:stretch>
            <a:fillRect/>
          </a:stretch>
        </p:blipFill>
        <p:spPr bwMode="auto">
          <a:xfrm>
            <a:off x="0" y="0"/>
            <a:ext cx="9144000" cy="764704"/>
          </a:xfrm>
          <a:prstGeom prst="rect">
            <a:avLst/>
          </a:prstGeom>
          <a:noFill/>
          <a:ln>
            <a:noFill/>
          </a:ln>
          <a:effectLst>
            <a:outerShdw blurRad="50800" dist="38100" dir="5400000" algn="t" rotWithShape="0">
              <a:prstClr val="black">
                <a:alpha val="40000"/>
              </a:prstClr>
            </a:outerShdw>
          </a:effectLst>
          <a:extLst/>
        </p:spPr>
      </p:pic>
    </p:spTree>
    <p:extLst>
      <p:ext uri="{BB962C8B-B14F-4D97-AF65-F5344CB8AC3E}">
        <p14:creationId xmlns:p14="http://schemas.microsoft.com/office/powerpoint/2010/main" val="35811832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бъект 5"/>
          <p:cNvSpPr>
            <a:spLocks noGrp="1"/>
          </p:cNvSpPr>
          <p:nvPr>
            <p:ph idx="1"/>
          </p:nvPr>
        </p:nvSpPr>
        <p:spPr/>
        <p:txBody>
          <a:bodyPr/>
          <a:lstStyle/>
          <a:p>
            <a:r>
              <a:rPr lang="en-US" dirty="0"/>
              <a:t>Place of registration of marriage: State registration of marriage is made by any body </a:t>
            </a:r>
            <a:r>
              <a:rPr lang="en-US" dirty="0" smtClean="0"/>
              <a:t>of </a:t>
            </a:r>
            <a:r>
              <a:rPr lang="en-US" dirty="0"/>
              <a:t>registry </a:t>
            </a:r>
            <a:r>
              <a:rPr lang="en-US" dirty="0" smtClean="0"/>
              <a:t>office </a:t>
            </a:r>
            <a:r>
              <a:rPr lang="en-US" dirty="0"/>
              <a:t>in the territory of the Russian Federation at the option of persons entering into marriage.</a:t>
            </a:r>
            <a:endParaRPr lang="ru-RU" dirty="0"/>
          </a:p>
        </p:txBody>
      </p:sp>
      <p:pic>
        <p:nvPicPr>
          <p:cNvPr id="3" name="Picture 4"/>
          <p:cNvPicPr>
            <a:picLocks noChangeAspect="1" noChangeArrowheads="1"/>
          </p:cNvPicPr>
          <p:nvPr/>
        </p:nvPicPr>
        <p:blipFill>
          <a:blip r:embed="rId2"/>
          <a:srcRect/>
          <a:stretch>
            <a:fillRect/>
          </a:stretch>
        </p:blipFill>
        <p:spPr bwMode="auto">
          <a:xfrm>
            <a:off x="0" y="0"/>
            <a:ext cx="9144000" cy="764704"/>
          </a:xfrm>
          <a:prstGeom prst="rect">
            <a:avLst/>
          </a:prstGeom>
          <a:noFill/>
          <a:ln>
            <a:noFill/>
          </a:ln>
          <a:effectLst>
            <a:outerShdw blurRad="50800" dist="38100" dir="5400000" algn="t" rotWithShape="0">
              <a:prstClr val="black">
                <a:alpha val="40000"/>
              </a:prstClr>
            </a:outerShdw>
          </a:effectLst>
          <a:extLst/>
        </p:spPr>
      </p:pic>
    </p:spTree>
    <p:extLst>
      <p:ext uri="{BB962C8B-B14F-4D97-AF65-F5344CB8AC3E}">
        <p14:creationId xmlns:p14="http://schemas.microsoft.com/office/powerpoint/2010/main" val="11982785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7080"/>
            <a:ext cx="8229600" cy="1143000"/>
          </a:xfrm>
        </p:spPr>
        <p:txBody>
          <a:bodyPr>
            <a:normAutofit fontScale="90000"/>
          </a:bodyPr>
          <a:lstStyle/>
          <a:p>
            <a:r>
              <a:rPr lang="en-US" dirty="0" smtClean="0"/>
              <a:t>Information </a:t>
            </a:r>
            <a:r>
              <a:rPr lang="en-US" dirty="0"/>
              <a:t>about registered </a:t>
            </a:r>
            <a:r>
              <a:rPr lang="en-US" dirty="0" smtClean="0"/>
              <a:t>divorces(</a:t>
            </a:r>
            <a:r>
              <a:rPr lang="en-US" dirty="0"/>
              <a:t>No </a:t>
            </a:r>
            <a:r>
              <a:rPr lang="en-US" dirty="0" smtClean="0"/>
              <a:t>RZ)</a:t>
            </a:r>
            <a:endParaRPr lang="ru-RU" dirty="0"/>
          </a:p>
        </p:txBody>
      </p:sp>
      <p:sp>
        <p:nvSpPr>
          <p:cNvPr id="4" name="Объект 3"/>
          <p:cNvSpPr>
            <a:spLocks noGrp="1"/>
          </p:cNvSpPr>
          <p:nvPr>
            <p:ph sz="half" idx="1"/>
          </p:nvPr>
        </p:nvSpPr>
        <p:spPr>
          <a:xfrm>
            <a:off x="395536" y="1916832"/>
            <a:ext cx="4038600" cy="4525963"/>
          </a:xfrm>
        </p:spPr>
        <p:txBody>
          <a:bodyPr>
            <a:normAutofit fontScale="85000" lnSpcReduction="10000"/>
          </a:bodyPr>
          <a:lstStyle/>
          <a:p>
            <a:pPr marL="0" indent="0">
              <a:buNone/>
            </a:pPr>
            <a:r>
              <a:rPr lang="en-US" dirty="0"/>
              <a:t>1)The name of bodies of civil registration;</a:t>
            </a:r>
          </a:p>
          <a:p>
            <a:pPr marL="0" indent="0">
              <a:buNone/>
            </a:pPr>
            <a:r>
              <a:rPr lang="en-US" dirty="0"/>
              <a:t>2)The No of the act of civil status of </a:t>
            </a:r>
            <a:r>
              <a:rPr lang="en-US" dirty="0" smtClean="0"/>
              <a:t>divorce;</a:t>
            </a:r>
            <a:endParaRPr lang="en-US" dirty="0"/>
          </a:p>
          <a:p>
            <a:pPr marL="0" indent="0">
              <a:buNone/>
            </a:pPr>
            <a:r>
              <a:rPr lang="en-US" dirty="0"/>
              <a:t>3)Date of </a:t>
            </a:r>
            <a:r>
              <a:rPr lang="en-US" dirty="0"/>
              <a:t>registration of the act ;</a:t>
            </a:r>
            <a:endParaRPr lang="en-US" dirty="0" smtClean="0"/>
          </a:p>
          <a:p>
            <a:pPr marL="0" indent="0">
              <a:buNone/>
            </a:pPr>
            <a:r>
              <a:rPr lang="en-US" dirty="0" smtClean="0"/>
              <a:t>5)Date </a:t>
            </a:r>
            <a:r>
              <a:rPr lang="en-US" dirty="0"/>
              <a:t>of </a:t>
            </a:r>
            <a:r>
              <a:rPr lang="en-US" dirty="0" smtClean="0"/>
              <a:t>divorce;</a:t>
            </a:r>
            <a:endParaRPr lang="en-US" dirty="0"/>
          </a:p>
          <a:p>
            <a:pPr marL="0" indent="0">
              <a:buNone/>
            </a:pPr>
            <a:r>
              <a:rPr lang="en-US" dirty="0" smtClean="0"/>
              <a:t>6)Date </a:t>
            </a:r>
            <a:r>
              <a:rPr lang="en-US" dirty="0"/>
              <a:t>of </a:t>
            </a:r>
            <a:r>
              <a:rPr lang="en-US" dirty="0" smtClean="0"/>
              <a:t>marriage</a:t>
            </a:r>
            <a:r>
              <a:rPr lang="en-US" dirty="0" smtClean="0"/>
              <a:t>;</a:t>
            </a:r>
            <a:endParaRPr lang="en-US" dirty="0"/>
          </a:p>
          <a:p>
            <a:pPr marL="0" indent="0">
              <a:buNone/>
            </a:pPr>
            <a:r>
              <a:rPr lang="en-US" dirty="0" smtClean="0"/>
              <a:t>7)The </a:t>
            </a:r>
            <a:r>
              <a:rPr lang="en-US" dirty="0"/>
              <a:t>number of common children under the age of majority </a:t>
            </a:r>
            <a:r>
              <a:rPr lang="en-US" dirty="0" smtClean="0"/>
              <a:t>*.</a:t>
            </a:r>
            <a:endParaRPr lang="en-US" dirty="0"/>
          </a:p>
          <a:p>
            <a:endParaRPr lang="ru-RU" dirty="0"/>
          </a:p>
        </p:txBody>
      </p:sp>
      <p:sp>
        <p:nvSpPr>
          <p:cNvPr id="5" name="Объект 4"/>
          <p:cNvSpPr>
            <a:spLocks noGrp="1"/>
          </p:cNvSpPr>
          <p:nvPr>
            <p:ph sz="half" idx="2"/>
          </p:nvPr>
        </p:nvSpPr>
        <p:spPr>
          <a:xfrm>
            <a:off x="4644008" y="1916832"/>
            <a:ext cx="4038600" cy="4525963"/>
          </a:xfrm>
        </p:spPr>
        <p:txBody>
          <a:bodyPr>
            <a:normAutofit fontScale="85000" lnSpcReduction="10000"/>
          </a:bodyPr>
          <a:lstStyle/>
          <a:p>
            <a:pPr marL="0" indent="0">
              <a:buNone/>
            </a:pPr>
            <a:r>
              <a:rPr lang="en-US" dirty="0" smtClean="0"/>
              <a:t>4)Details </a:t>
            </a:r>
            <a:r>
              <a:rPr lang="en-US" dirty="0"/>
              <a:t>of those who </a:t>
            </a:r>
            <a:r>
              <a:rPr lang="en-US" dirty="0" smtClean="0"/>
              <a:t>divorced:</a:t>
            </a:r>
          </a:p>
          <a:p>
            <a:pPr marL="0" indent="0">
              <a:buNone/>
            </a:pPr>
            <a:r>
              <a:rPr lang="en-US" dirty="0"/>
              <a:t>Date of </a:t>
            </a:r>
            <a:r>
              <a:rPr lang="en-US" dirty="0" smtClean="0"/>
              <a:t>Birth, Place </a:t>
            </a:r>
            <a:r>
              <a:rPr lang="en-US" dirty="0"/>
              <a:t>of </a:t>
            </a:r>
            <a:r>
              <a:rPr lang="en-US" dirty="0" smtClean="0"/>
              <a:t>Birth, citizenship, location, ethnicity *, </a:t>
            </a:r>
            <a:r>
              <a:rPr lang="en-US" dirty="0" smtClean="0"/>
              <a:t>education, </a:t>
            </a:r>
            <a:r>
              <a:rPr lang="en-US" dirty="0" smtClean="0"/>
              <a:t>first </a:t>
            </a:r>
            <a:r>
              <a:rPr lang="en-US" dirty="0"/>
              <a:t>or repeated marriage is terminated *.</a:t>
            </a:r>
            <a:endParaRPr lang="en-US" dirty="0" smtClean="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sz="2400" dirty="0"/>
              <a:t>*optional </a:t>
            </a:r>
            <a:r>
              <a:rPr lang="en-US" sz="2400" dirty="0" smtClean="0"/>
              <a:t>field</a:t>
            </a:r>
            <a:endParaRPr lang="ru-RU" sz="2400" dirty="0"/>
          </a:p>
        </p:txBody>
      </p:sp>
      <p:pic>
        <p:nvPicPr>
          <p:cNvPr id="6" name="Picture 4"/>
          <p:cNvPicPr>
            <a:picLocks noChangeAspect="1" noChangeArrowheads="1"/>
          </p:cNvPicPr>
          <p:nvPr/>
        </p:nvPicPr>
        <p:blipFill>
          <a:blip r:embed="rId2"/>
          <a:srcRect/>
          <a:stretch>
            <a:fillRect/>
          </a:stretch>
        </p:blipFill>
        <p:spPr bwMode="auto">
          <a:xfrm>
            <a:off x="0" y="0"/>
            <a:ext cx="9144000" cy="764704"/>
          </a:xfrm>
          <a:prstGeom prst="rect">
            <a:avLst/>
          </a:prstGeom>
          <a:noFill/>
          <a:ln>
            <a:noFill/>
          </a:ln>
          <a:effectLst>
            <a:outerShdw blurRad="50800" dist="38100" dir="5400000" algn="t" rotWithShape="0">
              <a:prstClr val="black">
                <a:alpha val="40000"/>
              </a:prstClr>
            </a:outerShdw>
          </a:effectLst>
          <a:extLst/>
        </p:spPr>
      </p:pic>
    </p:spTree>
    <p:extLst>
      <p:ext uri="{BB962C8B-B14F-4D97-AF65-F5344CB8AC3E}">
        <p14:creationId xmlns:p14="http://schemas.microsoft.com/office/powerpoint/2010/main" val="19120774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en-US" dirty="0" smtClean="0"/>
              <a:t>Place of registration: state registration of divorce is performed by the </a:t>
            </a:r>
            <a:r>
              <a:rPr lang="en-US" dirty="0"/>
              <a:t>registry office </a:t>
            </a:r>
            <a:r>
              <a:rPr lang="en-US" dirty="0" smtClean="0"/>
              <a:t>at the place of residence of the spouse (one of the spouses) or at the place of state registration of the marriage.</a:t>
            </a:r>
            <a:endParaRPr lang="ru-RU" dirty="0"/>
          </a:p>
        </p:txBody>
      </p:sp>
      <p:pic>
        <p:nvPicPr>
          <p:cNvPr id="4" name="Picture 4"/>
          <p:cNvPicPr>
            <a:picLocks noChangeAspect="1" noChangeArrowheads="1"/>
          </p:cNvPicPr>
          <p:nvPr/>
        </p:nvPicPr>
        <p:blipFill>
          <a:blip r:embed="rId2"/>
          <a:srcRect/>
          <a:stretch>
            <a:fillRect/>
          </a:stretch>
        </p:blipFill>
        <p:spPr bwMode="auto">
          <a:xfrm>
            <a:off x="0" y="0"/>
            <a:ext cx="9144000" cy="764704"/>
          </a:xfrm>
          <a:prstGeom prst="rect">
            <a:avLst/>
          </a:prstGeom>
          <a:noFill/>
          <a:ln>
            <a:noFill/>
          </a:ln>
          <a:effectLst>
            <a:outerShdw blurRad="50800" dist="38100" dir="5400000" algn="t" rotWithShape="0">
              <a:prstClr val="black">
                <a:alpha val="40000"/>
              </a:prstClr>
            </a:outerShdw>
          </a:effectLst>
          <a:extLst/>
        </p:spPr>
      </p:pic>
    </p:spTree>
    <p:extLst>
      <p:ext uri="{BB962C8B-B14F-4D97-AF65-F5344CB8AC3E}">
        <p14:creationId xmlns:p14="http://schemas.microsoft.com/office/powerpoint/2010/main" val="1943221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20688"/>
            <a:ext cx="8229600" cy="922114"/>
          </a:xfrm>
        </p:spPr>
        <p:txBody>
          <a:bodyPr>
            <a:normAutofit/>
          </a:bodyPr>
          <a:lstStyle/>
          <a:p>
            <a:pPr lvl="1" algn="ctr" rtl="0">
              <a:spcBef>
                <a:spcPct val="0"/>
              </a:spcBef>
            </a:pPr>
            <a:r>
              <a:rPr lang="en-US" sz="4000" dirty="0" smtClean="0">
                <a:solidFill>
                  <a:schemeClr val="tx1"/>
                </a:solidFill>
                <a:latin typeface="Times New Roman" panose="02020603050405020304" pitchFamily="18" charset="0"/>
                <a:cs typeface="Times New Roman" panose="02020603050405020304" pitchFamily="18" charset="0"/>
              </a:rPr>
              <a:t>Key legislation</a:t>
            </a:r>
            <a:endParaRPr lang="ru-RU" sz="40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0" y="1412776"/>
            <a:ext cx="9144000" cy="5661248"/>
          </a:xfrm>
        </p:spPr>
        <p:txBody>
          <a:bodyPr>
            <a:normAutofit fontScale="85000" lnSpcReduction="10000"/>
          </a:bodyPr>
          <a:lstStyle/>
          <a:p>
            <a:r>
              <a:rPr lang="en-US" dirty="0"/>
              <a:t>Federal Law of the Russian Federation </a:t>
            </a:r>
            <a:r>
              <a:rPr lang="en-US" dirty="0" smtClean="0"/>
              <a:t>About</a:t>
            </a:r>
            <a:r>
              <a:rPr lang="en-US" dirty="0"/>
              <a:t> acts of civil </a:t>
            </a:r>
            <a:r>
              <a:rPr lang="en-US" dirty="0" smtClean="0"/>
              <a:t>status </a:t>
            </a:r>
            <a:r>
              <a:rPr lang="en-US" dirty="0"/>
              <a:t>No. 143-FZ of November 15, 1997</a:t>
            </a:r>
            <a:endParaRPr lang="ru-RU" dirty="0" smtClean="0"/>
          </a:p>
          <a:p>
            <a:r>
              <a:rPr lang="en-US" dirty="0"/>
              <a:t>Order of the Ministry of </a:t>
            </a:r>
            <a:r>
              <a:rPr lang="en-US" dirty="0" smtClean="0"/>
              <a:t>Justice About the </a:t>
            </a:r>
            <a:r>
              <a:rPr lang="en-US" dirty="0"/>
              <a:t>approval of forms </a:t>
            </a:r>
            <a:r>
              <a:rPr lang="en-US" dirty="0" smtClean="0"/>
              <a:t>of acts of </a:t>
            </a:r>
            <a:r>
              <a:rPr lang="en-US" dirty="0"/>
              <a:t>civil </a:t>
            </a:r>
            <a:r>
              <a:rPr lang="en-US" dirty="0" smtClean="0"/>
              <a:t>status</a:t>
            </a:r>
            <a:r>
              <a:rPr lang="en-US" dirty="0"/>
              <a:t> </a:t>
            </a:r>
            <a:r>
              <a:rPr lang="en-US" dirty="0" smtClean="0"/>
              <a:t> </a:t>
            </a:r>
            <a:r>
              <a:rPr lang="en-US" dirty="0"/>
              <a:t>No. </a:t>
            </a:r>
            <a:r>
              <a:rPr lang="en-US" dirty="0" smtClean="0"/>
              <a:t>47</a:t>
            </a:r>
            <a:r>
              <a:rPr lang="en-US" dirty="0"/>
              <a:t> of </a:t>
            </a:r>
            <a:r>
              <a:rPr lang="en-US" dirty="0" smtClean="0"/>
              <a:t>March 28, 2014 </a:t>
            </a:r>
          </a:p>
          <a:p>
            <a:r>
              <a:rPr lang="en-US" dirty="0"/>
              <a:t>Federal Law </a:t>
            </a:r>
            <a:r>
              <a:rPr lang="en-US" dirty="0" smtClean="0"/>
              <a:t>On </a:t>
            </a:r>
            <a:r>
              <a:rPr lang="en-US" dirty="0"/>
              <a:t>Official Statistical Accounting and the System of State Statistics in the Russian </a:t>
            </a:r>
            <a:r>
              <a:rPr lang="en-US" dirty="0" smtClean="0"/>
              <a:t>Federation </a:t>
            </a:r>
            <a:r>
              <a:rPr lang="en-US" dirty="0"/>
              <a:t>No. 282-FZ of November 29, </a:t>
            </a:r>
            <a:r>
              <a:rPr lang="en-US" dirty="0" smtClean="0"/>
              <a:t>2007</a:t>
            </a:r>
          </a:p>
          <a:p>
            <a:r>
              <a:rPr lang="en-US" dirty="0" smtClean="0"/>
              <a:t>Decision of </a:t>
            </a:r>
            <a:r>
              <a:rPr lang="en-US" dirty="0"/>
              <a:t>the government of the R</a:t>
            </a:r>
            <a:r>
              <a:rPr lang="en-US" dirty="0" smtClean="0"/>
              <a:t>ussian Federation </a:t>
            </a:r>
            <a:r>
              <a:rPr lang="en-US" dirty="0"/>
              <a:t>O</a:t>
            </a:r>
            <a:r>
              <a:rPr lang="en-US" dirty="0" smtClean="0"/>
              <a:t>n </a:t>
            </a:r>
            <a:r>
              <a:rPr lang="en-US" dirty="0"/>
              <a:t>the F</a:t>
            </a:r>
            <a:r>
              <a:rPr lang="en-US" dirty="0" smtClean="0"/>
              <a:t>ederal </a:t>
            </a:r>
            <a:r>
              <a:rPr lang="en-US" dirty="0"/>
              <a:t>S</a:t>
            </a:r>
            <a:r>
              <a:rPr lang="en-US" dirty="0" smtClean="0"/>
              <a:t>tate </a:t>
            </a:r>
            <a:r>
              <a:rPr lang="en-US" dirty="0"/>
              <a:t>S</a:t>
            </a:r>
            <a:r>
              <a:rPr lang="en-US" dirty="0" smtClean="0"/>
              <a:t>tatistics </a:t>
            </a:r>
            <a:r>
              <a:rPr lang="en-US" dirty="0"/>
              <a:t>S</a:t>
            </a:r>
            <a:r>
              <a:rPr lang="en-US" dirty="0" smtClean="0"/>
              <a:t>ervice </a:t>
            </a:r>
            <a:r>
              <a:rPr lang="en-US" dirty="0"/>
              <a:t>N</a:t>
            </a:r>
            <a:r>
              <a:rPr lang="en-US" dirty="0" smtClean="0"/>
              <a:t>o</a:t>
            </a:r>
            <a:r>
              <a:rPr lang="en-US" dirty="0"/>
              <a:t>. 420 of J</a:t>
            </a:r>
            <a:r>
              <a:rPr lang="en-US" dirty="0" smtClean="0"/>
              <a:t>une </a:t>
            </a:r>
            <a:r>
              <a:rPr lang="en-US" dirty="0"/>
              <a:t>2, </a:t>
            </a:r>
            <a:r>
              <a:rPr lang="en-US" dirty="0" smtClean="0"/>
              <a:t>2008</a:t>
            </a:r>
          </a:p>
          <a:p>
            <a:r>
              <a:rPr lang="en-US" dirty="0"/>
              <a:t>Order of the Ministry of Health </a:t>
            </a:r>
            <a:r>
              <a:rPr lang="en-US" dirty="0" smtClean="0"/>
              <a:t>of </a:t>
            </a:r>
            <a:r>
              <a:rPr lang="en-US" dirty="0"/>
              <a:t>the Russian Federation </a:t>
            </a:r>
            <a:r>
              <a:rPr lang="en-US" dirty="0" smtClean="0"/>
              <a:t>On </a:t>
            </a:r>
            <a:r>
              <a:rPr lang="en-US" dirty="0"/>
              <a:t>the approval and order of medical records certifying births and </a:t>
            </a:r>
            <a:r>
              <a:rPr lang="en-US" dirty="0" smtClean="0"/>
              <a:t>deaths No </a:t>
            </a:r>
            <a:r>
              <a:rPr lang="en-US" dirty="0"/>
              <a:t>782n of December 26, 2008 </a:t>
            </a:r>
            <a:br>
              <a:rPr lang="en-US" dirty="0"/>
            </a:br>
            <a:endParaRPr lang="ru-RU" dirty="0"/>
          </a:p>
        </p:txBody>
      </p:sp>
      <p:pic>
        <p:nvPicPr>
          <p:cNvPr id="4" name="Picture 4"/>
          <p:cNvPicPr>
            <a:picLocks noChangeAspect="1" noChangeArrowheads="1"/>
          </p:cNvPicPr>
          <p:nvPr/>
        </p:nvPicPr>
        <p:blipFill>
          <a:blip r:embed="rId3"/>
          <a:srcRect/>
          <a:stretch>
            <a:fillRect/>
          </a:stretch>
        </p:blipFill>
        <p:spPr bwMode="auto">
          <a:xfrm>
            <a:off x="0" y="0"/>
            <a:ext cx="9144000" cy="764704"/>
          </a:xfrm>
          <a:prstGeom prst="rect">
            <a:avLst/>
          </a:prstGeom>
          <a:noFill/>
          <a:ln>
            <a:noFill/>
          </a:ln>
          <a:effectLst>
            <a:outerShdw blurRad="50800" dist="38100" dir="5400000" algn="t" rotWithShape="0">
              <a:prstClr val="black">
                <a:alpha val="40000"/>
              </a:prstClr>
            </a:outerShdw>
          </a:effectLst>
          <a:extLst/>
        </p:spPr>
      </p:pic>
    </p:spTree>
    <p:extLst>
      <p:ext uri="{BB962C8B-B14F-4D97-AF65-F5344CB8AC3E}">
        <p14:creationId xmlns:p14="http://schemas.microsoft.com/office/powerpoint/2010/main" val="12532872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764704"/>
            <a:ext cx="8229600" cy="1143000"/>
          </a:xfrm>
        </p:spPr>
        <p:txBody>
          <a:bodyPr>
            <a:normAutofit fontScale="90000"/>
          </a:bodyPr>
          <a:lstStyle/>
          <a:p>
            <a:r>
              <a:rPr lang="en-US" dirty="0"/>
              <a:t>Publication of vital statistics </a:t>
            </a:r>
            <a:r>
              <a:rPr lang="en-US" dirty="0" smtClean="0"/>
              <a:t>data (</a:t>
            </a:r>
            <a:r>
              <a:rPr lang="en-US" u="sng" dirty="0" smtClean="0">
                <a:hlinkClick r:id="rId2"/>
              </a:rPr>
              <a:t>stat@gks.ru</a:t>
            </a:r>
            <a:r>
              <a:rPr lang="en-US" u="sng" dirty="0" smtClean="0"/>
              <a:t>)</a:t>
            </a:r>
            <a:endParaRPr lang="ru-RU" dirty="0"/>
          </a:p>
        </p:txBody>
      </p:sp>
      <p:sp>
        <p:nvSpPr>
          <p:cNvPr id="4" name="Объект 3"/>
          <p:cNvSpPr>
            <a:spLocks noGrp="1"/>
          </p:cNvSpPr>
          <p:nvPr>
            <p:ph sz="half" idx="1"/>
          </p:nvPr>
        </p:nvSpPr>
        <p:spPr>
          <a:xfrm>
            <a:off x="251520" y="2204864"/>
            <a:ext cx="4254624" cy="4525963"/>
          </a:xfrm>
        </p:spPr>
        <p:txBody>
          <a:bodyPr>
            <a:normAutofit fontScale="70000" lnSpcReduction="20000"/>
          </a:bodyPr>
          <a:lstStyle/>
          <a:p>
            <a:pPr marL="0" indent="0">
              <a:buNone/>
            </a:pPr>
            <a:r>
              <a:rPr lang="en-US" dirty="0" smtClean="0"/>
              <a:t>Monthly </a:t>
            </a:r>
            <a:r>
              <a:rPr lang="en-US" dirty="0"/>
              <a:t>data:</a:t>
            </a:r>
          </a:p>
          <a:p>
            <a:r>
              <a:rPr lang="en-US" dirty="0" smtClean="0"/>
              <a:t>Gks.ru </a:t>
            </a:r>
            <a:r>
              <a:rPr lang="ru-RU" dirty="0" smtClean="0"/>
              <a:t>- </a:t>
            </a:r>
            <a:r>
              <a:rPr lang="en-US" dirty="0">
                <a:hlinkClick r:id="rId3"/>
              </a:rPr>
              <a:t>http://www.gks.ru/free_doc/2017/demo/edn10-17.htm</a:t>
            </a:r>
            <a:r>
              <a:rPr lang="ru-RU" dirty="0"/>
              <a:t> </a:t>
            </a:r>
          </a:p>
          <a:p>
            <a:r>
              <a:rPr lang="en-US" dirty="0" smtClean="0"/>
              <a:t>Interdepartmental </a:t>
            </a:r>
            <a:r>
              <a:rPr lang="en-US" dirty="0"/>
              <a:t>information and statistical system</a:t>
            </a:r>
            <a:r>
              <a:rPr lang="ru-RU" dirty="0" smtClean="0"/>
              <a:t> </a:t>
            </a:r>
            <a:r>
              <a:rPr lang="en-US" dirty="0" smtClean="0"/>
              <a:t>(section </a:t>
            </a:r>
            <a:r>
              <a:rPr lang="ru-RU" dirty="0" smtClean="0"/>
              <a:t>1.8.5</a:t>
            </a:r>
            <a:r>
              <a:rPr lang="en-US" dirty="0" smtClean="0"/>
              <a:t>)</a:t>
            </a:r>
            <a:r>
              <a:rPr lang="ru-RU" dirty="0" smtClean="0"/>
              <a:t>- </a:t>
            </a:r>
            <a:r>
              <a:rPr lang="en-US" dirty="0">
                <a:hlinkClick r:id="rId4"/>
              </a:rPr>
              <a:t>https://fedstat.ru/organizations/</a:t>
            </a:r>
            <a:endParaRPr lang="ru-RU" dirty="0"/>
          </a:p>
          <a:p>
            <a:endParaRPr lang="ru-RU" dirty="0"/>
          </a:p>
        </p:txBody>
      </p:sp>
      <p:sp>
        <p:nvSpPr>
          <p:cNvPr id="5" name="Объект 4"/>
          <p:cNvSpPr>
            <a:spLocks noGrp="1"/>
          </p:cNvSpPr>
          <p:nvPr>
            <p:ph sz="half" idx="2"/>
          </p:nvPr>
        </p:nvSpPr>
        <p:spPr>
          <a:xfrm>
            <a:off x="4716016" y="2204864"/>
            <a:ext cx="4038600" cy="4525963"/>
          </a:xfrm>
        </p:spPr>
        <p:txBody>
          <a:bodyPr>
            <a:normAutofit fontScale="70000" lnSpcReduction="20000"/>
          </a:bodyPr>
          <a:lstStyle/>
          <a:p>
            <a:pPr marL="0" indent="0">
              <a:buNone/>
            </a:pPr>
            <a:r>
              <a:rPr lang="en-US" dirty="0" smtClean="0"/>
              <a:t>Annual </a:t>
            </a:r>
            <a:r>
              <a:rPr lang="en-US" dirty="0"/>
              <a:t>data</a:t>
            </a:r>
            <a:r>
              <a:rPr lang="en-US" dirty="0" smtClean="0"/>
              <a:t>:</a:t>
            </a:r>
          </a:p>
          <a:p>
            <a:r>
              <a:rPr lang="en-US" dirty="0"/>
              <a:t>Gks.ru </a:t>
            </a:r>
            <a:r>
              <a:rPr lang="ru-RU" dirty="0"/>
              <a:t>- </a:t>
            </a:r>
            <a:r>
              <a:rPr lang="en-US" dirty="0" smtClean="0">
                <a:hlinkClick r:id="rId5"/>
              </a:rPr>
              <a:t>http</a:t>
            </a:r>
            <a:r>
              <a:rPr lang="en-US" dirty="0">
                <a:hlinkClick r:id="rId5"/>
              </a:rPr>
              <a:t>://www.gks.ru/wps/wcm/connect/rosstat_main/rosstat/ru/statistics/population/demography/</a:t>
            </a:r>
            <a:endParaRPr lang="ru-RU" dirty="0"/>
          </a:p>
          <a:p>
            <a:r>
              <a:rPr lang="en-US" dirty="0" smtClean="0"/>
              <a:t>Interdepartmental </a:t>
            </a:r>
            <a:r>
              <a:rPr lang="en-US" dirty="0"/>
              <a:t>information and statistical system</a:t>
            </a:r>
            <a:r>
              <a:rPr lang="ru-RU" dirty="0" smtClean="0"/>
              <a:t> </a:t>
            </a:r>
            <a:r>
              <a:rPr lang="en-US" dirty="0" smtClean="0"/>
              <a:t>(section </a:t>
            </a:r>
            <a:r>
              <a:rPr lang="ru-RU" dirty="0" smtClean="0"/>
              <a:t>1.8.6</a:t>
            </a:r>
            <a:r>
              <a:rPr lang="en-US" dirty="0" smtClean="0"/>
              <a:t>)</a:t>
            </a:r>
            <a:r>
              <a:rPr lang="ru-RU" dirty="0" smtClean="0"/>
              <a:t>- </a:t>
            </a:r>
            <a:r>
              <a:rPr lang="en-US" dirty="0">
                <a:hlinkClick r:id="rId4"/>
              </a:rPr>
              <a:t>https://fedstat.ru/organizations/</a:t>
            </a:r>
            <a:endParaRPr lang="ru-RU" dirty="0"/>
          </a:p>
          <a:p>
            <a:r>
              <a:rPr lang="en-US" dirty="0"/>
              <a:t>The Demographic Yearbook of Russia </a:t>
            </a:r>
            <a:r>
              <a:rPr lang="en-US" dirty="0" smtClean="0">
                <a:hlinkClick r:id="rId6"/>
              </a:rPr>
              <a:t>http</a:t>
            </a:r>
            <a:r>
              <a:rPr lang="en-US" dirty="0">
                <a:hlinkClick r:id="rId6"/>
              </a:rPr>
              <a:t>://www.gks.ru/wps/wcm/connect/rosstat_main/rosstat/ru/statistics/publications/catalog/doc_1137674209312</a:t>
            </a:r>
            <a:endParaRPr lang="ru-RU" dirty="0"/>
          </a:p>
        </p:txBody>
      </p:sp>
      <p:pic>
        <p:nvPicPr>
          <p:cNvPr id="6" name="Picture 4"/>
          <p:cNvPicPr>
            <a:picLocks noChangeAspect="1" noChangeArrowheads="1"/>
          </p:cNvPicPr>
          <p:nvPr/>
        </p:nvPicPr>
        <p:blipFill>
          <a:blip r:embed="rId7"/>
          <a:srcRect/>
          <a:stretch>
            <a:fillRect/>
          </a:stretch>
        </p:blipFill>
        <p:spPr bwMode="auto">
          <a:xfrm>
            <a:off x="0" y="0"/>
            <a:ext cx="9144000" cy="764704"/>
          </a:xfrm>
          <a:prstGeom prst="rect">
            <a:avLst/>
          </a:prstGeom>
          <a:noFill/>
          <a:ln>
            <a:noFill/>
          </a:ln>
          <a:effectLst>
            <a:outerShdw blurRad="50800" dist="38100" dir="5400000" algn="t" rotWithShape="0">
              <a:prstClr val="black">
                <a:alpha val="40000"/>
              </a:prstClr>
            </a:outerShdw>
          </a:effectLst>
          <a:extLst/>
        </p:spPr>
      </p:pic>
    </p:spTree>
    <p:extLst>
      <p:ext uri="{BB962C8B-B14F-4D97-AF65-F5344CB8AC3E}">
        <p14:creationId xmlns:p14="http://schemas.microsoft.com/office/powerpoint/2010/main" val="18487333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92696"/>
            <a:ext cx="8229600" cy="1143000"/>
          </a:xfrm>
        </p:spPr>
        <p:txBody>
          <a:bodyPr/>
          <a:lstStyle/>
          <a:p>
            <a:r>
              <a:rPr lang="en-US" dirty="0" smtClean="0"/>
              <a:t>Date </a:t>
            </a:r>
            <a:r>
              <a:rPr lang="en-US" dirty="0" smtClean="0"/>
              <a:t>of </a:t>
            </a:r>
            <a:r>
              <a:rPr lang="en-US" dirty="0"/>
              <a:t>submission </a:t>
            </a:r>
            <a:r>
              <a:rPr lang="en-US" dirty="0" smtClean="0"/>
              <a:t>information</a:t>
            </a:r>
            <a:endParaRPr lang="ru-RU" dirty="0"/>
          </a:p>
        </p:txBody>
      </p:sp>
      <p:sp>
        <p:nvSpPr>
          <p:cNvPr id="4" name="Объект 3"/>
          <p:cNvSpPr>
            <a:spLocks noGrp="1"/>
          </p:cNvSpPr>
          <p:nvPr>
            <p:ph sz="half" idx="1"/>
          </p:nvPr>
        </p:nvSpPr>
        <p:spPr>
          <a:xfrm>
            <a:off x="467544" y="1916832"/>
            <a:ext cx="4038600" cy="4525963"/>
          </a:xfrm>
        </p:spPr>
        <p:txBody>
          <a:bodyPr>
            <a:normAutofit lnSpcReduction="10000"/>
          </a:bodyPr>
          <a:lstStyle/>
          <a:p>
            <a:pPr marL="0" indent="0">
              <a:buNone/>
            </a:pPr>
            <a:r>
              <a:rPr lang="en-US" dirty="0"/>
              <a:t>Monthly data:</a:t>
            </a:r>
          </a:p>
          <a:p>
            <a:r>
              <a:rPr lang="en-US" dirty="0"/>
              <a:t>data are provided on the 47th-49th </a:t>
            </a:r>
            <a:r>
              <a:rPr lang="en-US" dirty="0" smtClean="0"/>
              <a:t>day </a:t>
            </a:r>
            <a:r>
              <a:rPr lang="en-US" dirty="0"/>
              <a:t>after the reporting period</a:t>
            </a:r>
            <a:endParaRPr lang="ru-RU" dirty="0"/>
          </a:p>
        </p:txBody>
      </p:sp>
      <p:sp>
        <p:nvSpPr>
          <p:cNvPr id="5" name="Объект 4"/>
          <p:cNvSpPr>
            <a:spLocks noGrp="1"/>
          </p:cNvSpPr>
          <p:nvPr>
            <p:ph sz="half" idx="2"/>
          </p:nvPr>
        </p:nvSpPr>
        <p:spPr>
          <a:xfrm>
            <a:off x="4644008" y="1916832"/>
            <a:ext cx="4038600" cy="4525963"/>
          </a:xfrm>
        </p:spPr>
        <p:txBody>
          <a:bodyPr>
            <a:normAutofit lnSpcReduction="10000"/>
          </a:bodyPr>
          <a:lstStyle/>
          <a:p>
            <a:pPr marL="0" indent="0">
              <a:buNone/>
            </a:pPr>
            <a:r>
              <a:rPr lang="en-US" dirty="0"/>
              <a:t>Annual data:</a:t>
            </a:r>
          </a:p>
          <a:p>
            <a:r>
              <a:rPr lang="en-US" dirty="0"/>
              <a:t>data on the socio-demographic characteristics of </a:t>
            </a:r>
            <a:r>
              <a:rPr lang="en-US" dirty="0" smtClean="0"/>
              <a:t>births, deaths, marriages </a:t>
            </a:r>
            <a:r>
              <a:rPr lang="en-US" dirty="0"/>
              <a:t>and divorces are provided on July </a:t>
            </a:r>
            <a:r>
              <a:rPr lang="en-US" dirty="0" smtClean="0"/>
              <a:t>2;</a:t>
            </a:r>
          </a:p>
          <a:p>
            <a:r>
              <a:rPr lang="en-US" dirty="0" smtClean="0"/>
              <a:t>special </a:t>
            </a:r>
            <a:r>
              <a:rPr lang="en-US" dirty="0"/>
              <a:t>indicators of fertility / mortality - 21 August</a:t>
            </a:r>
            <a:endParaRPr lang="ru-RU" dirty="0"/>
          </a:p>
        </p:txBody>
      </p:sp>
      <p:pic>
        <p:nvPicPr>
          <p:cNvPr id="6" name="Picture 4"/>
          <p:cNvPicPr>
            <a:picLocks noChangeAspect="1" noChangeArrowheads="1"/>
          </p:cNvPicPr>
          <p:nvPr/>
        </p:nvPicPr>
        <p:blipFill>
          <a:blip r:embed="rId2"/>
          <a:srcRect/>
          <a:stretch>
            <a:fillRect/>
          </a:stretch>
        </p:blipFill>
        <p:spPr bwMode="auto">
          <a:xfrm>
            <a:off x="0" y="0"/>
            <a:ext cx="9144000" cy="764704"/>
          </a:xfrm>
          <a:prstGeom prst="rect">
            <a:avLst/>
          </a:prstGeom>
          <a:noFill/>
          <a:ln>
            <a:noFill/>
          </a:ln>
          <a:effectLst>
            <a:outerShdw blurRad="50800" dist="38100" dir="5400000" algn="t" rotWithShape="0">
              <a:prstClr val="black">
                <a:alpha val="40000"/>
              </a:prstClr>
            </a:outerShdw>
          </a:effectLst>
          <a:extLst/>
        </p:spPr>
      </p:pic>
    </p:spTree>
    <p:extLst>
      <p:ext uri="{BB962C8B-B14F-4D97-AF65-F5344CB8AC3E}">
        <p14:creationId xmlns:p14="http://schemas.microsoft.com/office/powerpoint/2010/main" val="17467279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764704"/>
            <a:ext cx="8229600" cy="1143000"/>
          </a:xfrm>
        </p:spPr>
        <p:txBody>
          <a:bodyPr>
            <a:normAutofit fontScale="90000"/>
          </a:bodyPr>
          <a:lstStyle/>
          <a:p>
            <a:r>
              <a:rPr lang="en-US" dirty="0"/>
              <a:t>Key improvements in the CRVS system over the last 5 years</a:t>
            </a:r>
            <a:endParaRPr lang="ru-RU" dirty="0"/>
          </a:p>
        </p:txBody>
      </p:sp>
      <p:sp>
        <p:nvSpPr>
          <p:cNvPr id="3" name="Объект 2"/>
          <p:cNvSpPr>
            <a:spLocks noGrp="1"/>
          </p:cNvSpPr>
          <p:nvPr>
            <p:ph idx="1"/>
          </p:nvPr>
        </p:nvSpPr>
        <p:spPr>
          <a:xfrm>
            <a:off x="467544" y="1988840"/>
            <a:ext cx="8229600" cy="4525963"/>
          </a:xfrm>
        </p:spPr>
        <p:txBody>
          <a:bodyPr/>
          <a:lstStyle/>
          <a:p>
            <a:r>
              <a:rPr lang="en-US" dirty="0"/>
              <a:t>A</a:t>
            </a:r>
            <a:r>
              <a:rPr lang="en-US" dirty="0" smtClean="0"/>
              <a:t>udits on </a:t>
            </a:r>
            <a:r>
              <a:rPr lang="en-US" dirty="0"/>
              <a:t>quality control of the coding of causes of death by the </a:t>
            </a:r>
            <a:r>
              <a:rPr lang="en-US" dirty="0" smtClean="0"/>
              <a:t>Medical </a:t>
            </a:r>
            <a:r>
              <a:rPr lang="en-US" dirty="0"/>
              <a:t>Information Analytical </a:t>
            </a:r>
            <a:r>
              <a:rPr lang="en-US" dirty="0" smtClean="0"/>
              <a:t>Centers (</a:t>
            </a:r>
            <a:r>
              <a:rPr lang="en-US" dirty="0"/>
              <a:t>since 2015 </a:t>
            </a:r>
            <a:r>
              <a:rPr lang="en-US" dirty="0" smtClean="0"/>
              <a:t>);</a:t>
            </a:r>
          </a:p>
          <a:p>
            <a:endParaRPr lang="ru-RU" dirty="0"/>
          </a:p>
        </p:txBody>
      </p:sp>
      <p:pic>
        <p:nvPicPr>
          <p:cNvPr id="4" name="Picture 4"/>
          <p:cNvPicPr>
            <a:picLocks noChangeAspect="1" noChangeArrowheads="1"/>
          </p:cNvPicPr>
          <p:nvPr/>
        </p:nvPicPr>
        <p:blipFill>
          <a:blip r:embed="rId2"/>
          <a:srcRect/>
          <a:stretch>
            <a:fillRect/>
          </a:stretch>
        </p:blipFill>
        <p:spPr bwMode="auto">
          <a:xfrm>
            <a:off x="0" y="0"/>
            <a:ext cx="9144000" cy="764704"/>
          </a:xfrm>
          <a:prstGeom prst="rect">
            <a:avLst/>
          </a:prstGeom>
          <a:noFill/>
          <a:ln>
            <a:noFill/>
          </a:ln>
          <a:effectLst>
            <a:outerShdw blurRad="50800" dist="38100" dir="5400000" algn="t" rotWithShape="0">
              <a:prstClr val="black">
                <a:alpha val="40000"/>
              </a:prstClr>
            </a:outerShdw>
          </a:effectLst>
          <a:extLst/>
        </p:spPr>
      </p:pic>
    </p:spTree>
    <p:extLst>
      <p:ext uri="{BB962C8B-B14F-4D97-AF65-F5344CB8AC3E}">
        <p14:creationId xmlns:p14="http://schemas.microsoft.com/office/powerpoint/2010/main" val="6491264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8680"/>
            <a:ext cx="8229600" cy="1143000"/>
          </a:xfrm>
        </p:spPr>
        <p:txBody>
          <a:bodyPr>
            <a:normAutofit/>
          </a:bodyPr>
          <a:lstStyle/>
          <a:p>
            <a:r>
              <a:rPr lang="en-US" dirty="0"/>
              <a:t>Ongoing/planned </a:t>
            </a:r>
            <a:r>
              <a:rPr lang="en-US" dirty="0" smtClean="0"/>
              <a:t>activities</a:t>
            </a:r>
            <a:endParaRPr lang="ru-RU" dirty="0"/>
          </a:p>
        </p:txBody>
      </p:sp>
      <p:sp>
        <p:nvSpPr>
          <p:cNvPr id="3" name="Объект 2"/>
          <p:cNvSpPr>
            <a:spLocks noGrp="1"/>
          </p:cNvSpPr>
          <p:nvPr>
            <p:ph idx="1"/>
          </p:nvPr>
        </p:nvSpPr>
        <p:spPr/>
        <p:txBody>
          <a:bodyPr>
            <a:normAutofit lnSpcReduction="10000"/>
          </a:bodyPr>
          <a:lstStyle/>
          <a:p>
            <a:r>
              <a:rPr lang="en-US" dirty="0"/>
              <a:t>The Russian government plans to form a unified state population register by 2025.</a:t>
            </a:r>
          </a:p>
          <a:p>
            <a:r>
              <a:rPr lang="en-US" dirty="0"/>
              <a:t>The Federal Tax Service has started the creation of the federal information system, the Unified State Register of Acts of civil status. It will unite all acts since 1926 in one resource. It will be planed that register offices can start to filled in acts of civil status at this source in 2018.</a:t>
            </a:r>
          </a:p>
        </p:txBody>
      </p:sp>
      <p:pic>
        <p:nvPicPr>
          <p:cNvPr id="4" name="Picture 4"/>
          <p:cNvPicPr>
            <a:picLocks noChangeAspect="1" noChangeArrowheads="1"/>
          </p:cNvPicPr>
          <p:nvPr/>
        </p:nvPicPr>
        <p:blipFill>
          <a:blip r:embed="rId2"/>
          <a:srcRect/>
          <a:stretch>
            <a:fillRect/>
          </a:stretch>
        </p:blipFill>
        <p:spPr bwMode="auto">
          <a:xfrm>
            <a:off x="0" y="0"/>
            <a:ext cx="9144000" cy="764704"/>
          </a:xfrm>
          <a:prstGeom prst="rect">
            <a:avLst/>
          </a:prstGeom>
          <a:noFill/>
          <a:ln>
            <a:noFill/>
          </a:ln>
          <a:effectLst>
            <a:outerShdw blurRad="50800" dist="38100" dir="5400000" algn="t" rotWithShape="0">
              <a:prstClr val="black">
                <a:alpha val="40000"/>
              </a:prstClr>
            </a:outerShdw>
          </a:effectLst>
          <a:extLst/>
        </p:spPr>
      </p:pic>
    </p:spTree>
    <p:extLst>
      <p:ext uri="{BB962C8B-B14F-4D97-AF65-F5344CB8AC3E}">
        <p14:creationId xmlns:p14="http://schemas.microsoft.com/office/powerpoint/2010/main" val="598367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11023625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1143000"/>
          </a:xfrm>
        </p:spPr>
        <p:txBody>
          <a:bodyPr>
            <a:normAutofit/>
          </a:bodyPr>
          <a:lstStyle/>
          <a:p>
            <a:r>
              <a:rPr lang="en-US" dirty="0"/>
              <a:t>Acts of civil status</a:t>
            </a:r>
            <a:endParaRPr lang="ru-RU" dirty="0"/>
          </a:p>
        </p:txBody>
      </p:sp>
      <p:sp>
        <p:nvSpPr>
          <p:cNvPr id="3" name="Объект 2"/>
          <p:cNvSpPr>
            <a:spLocks noGrp="1"/>
          </p:cNvSpPr>
          <p:nvPr>
            <p:ph idx="1"/>
          </p:nvPr>
        </p:nvSpPr>
        <p:spPr/>
        <p:txBody>
          <a:bodyPr/>
          <a:lstStyle/>
          <a:p>
            <a:r>
              <a:rPr lang="en-US" dirty="0"/>
              <a:t>According to the procedure, established by </a:t>
            </a:r>
            <a:r>
              <a:rPr lang="en-US" dirty="0" smtClean="0"/>
              <a:t>Federal Law </a:t>
            </a:r>
            <a:r>
              <a:rPr lang="en-US" dirty="0"/>
              <a:t>No. 143-FZ</a:t>
            </a:r>
            <a:r>
              <a:rPr lang="en-US" dirty="0" smtClean="0"/>
              <a:t>, </a:t>
            </a:r>
            <a:r>
              <a:rPr lang="en-US" dirty="0"/>
              <a:t>acts of civil status are subject to state registration: birth, marriage, </a:t>
            </a:r>
            <a:r>
              <a:rPr lang="en-US" dirty="0" smtClean="0"/>
              <a:t>divorce, adoption, </a:t>
            </a:r>
            <a:r>
              <a:rPr lang="en-US" dirty="0"/>
              <a:t>paternity proof, change of name and death.</a:t>
            </a:r>
            <a:endParaRPr lang="ru-RU" dirty="0"/>
          </a:p>
        </p:txBody>
      </p:sp>
      <p:pic>
        <p:nvPicPr>
          <p:cNvPr id="4" name="Picture 4"/>
          <p:cNvPicPr>
            <a:picLocks noChangeAspect="1" noChangeArrowheads="1"/>
          </p:cNvPicPr>
          <p:nvPr/>
        </p:nvPicPr>
        <p:blipFill>
          <a:blip r:embed="rId2"/>
          <a:srcRect/>
          <a:stretch>
            <a:fillRect/>
          </a:stretch>
        </p:blipFill>
        <p:spPr bwMode="auto">
          <a:xfrm>
            <a:off x="0" y="0"/>
            <a:ext cx="9144000" cy="764704"/>
          </a:xfrm>
          <a:prstGeom prst="rect">
            <a:avLst/>
          </a:prstGeom>
          <a:noFill/>
          <a:ln>
            <a:noFill/>
          </a:ln>
          <a:effectLst>
            <a:outerShdw blurRad="50800" dist="38100" dir="5400000" algn="t" rotWithShape="0">
              <a:prstClr val="black">
                <a:alpha val="40000"/>
              </a:prstClr>
            </a:outerShdw>
          </a:effectLst>
          <a:extLst/>
        </p:spPr>
      </p:pic>
    </p:spTree>
    <p:extLst>
      <p:ext uri="{BB962C8B-B14F-4D97-AF65-F5344CB8AC3E}">
        <p14:creationId xmlns:p14="http://schemas.microsoft.com/office/powerpoint/2010/main" val="9559230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4704"/>
            <a:ext cx="8229600" cy="1143000"/>
          </a:xfrm>
        </p:spPr>
        <p:txBody>
          <a:bodyPr>
            <a:noAutofit/>
          </a:bodyPr>
          <a:lstStyle/>
          <a:p>
            <a:r>
              <a:rPr lang="en-US" sz="4000" dirty="0"/>
              <a:t>Bodies which make state registration of acts of civil status</a:t>
            </a:r>
            <a:endParaRPr lang="ru-RU" sz="4000" dirty="0"/>
          </a:p>
        </p:txBody>
      </p:sp>
      <p:sp>
        <p:nvSpPr>
          <p:cNvPr id="3" name="Объект 2"/>
          <p:cNvSpPr>
            <a:spLocks noGrp="1"/>
          </p:cNvSpPr>
          <p:nvPr>
            <p:ph idx="1"/>
          </p:nvPr>
        </p:nvSpPr>
        <p:spPr>
          <a:xfrm>
            <a:off x="251520" y="1844824"/>
            <a:ext cx="8640960" cy="5184576"/>
          </a:xfrm>
        </p:spPr>
        <p:txBody>
          <a:bodyPr>
            <a:noAutofit/>
          </a:bodyPr>
          <a:lstStyle/>
          <a:p>
            <a:r>
              <a:rPr lang="en-US" sz="2400" dirty="0"/>
              <a:t>State registration of acts of civil status is made by the bodies of civil registration formed by public authorities of subjects of the Russian </a:t>
            </a:r>
            <a:r>
              <a:rPr lang="en-US" sz="2400" dirty="0" smtClean="0"/>
              <a:t>Federation.</a:t>
            </a:r>
          </a:p>
          <a:p>
            <a:r>
              <a:rPr lang="en-US" sz="2400" dirty="0" smtClean="0"/>
              <a:t>The </a:t>
            </a:r>
            <a:r>
              <a:rPr lang="en-US" sz="2400" dirty="0"/>
              <a:t>management official </a:t>
            </a:r>
            <a:r>
              <a:rPr lang="en-US" sz="2400" dirty="0" smtClean="0"/>
              <a:t>of </a:t>
            </a:r>
            <a:r>
              <a:rPr lang="en-US" sz="2400" dirty="0"/>
              <a:t>the subject of the Russian Federation </a:t>
            </a:r>
            <a:br>
              <a:rPr lang="en-US" sz="2400" dirty="0"/>
            </a:br>
            <a:r>
              <a:rPr lang="en-US" sz="2400" dirty="0"/>
              <a:t>organizes</a:t>
            </a:r>
            <a:r>
              <a:rPr lang="en-US" sz="2400" dirty="0" smtClean="0"/>
              <a:t> </a:t>
            </a:r>
            <a:r>
              <a:rPr lang="en-US" sz="2400" dirty="0"/>
              <a:t>of activities for </a:t>
            </a:r>
            <a:r>
              <a:rPr lang="en-US" sz="2400" dirty="0" smtClean="0"/>
              <a:t>civil </a:t>
            </a:r>
            <a:r>
              <a:rPr lang="en-US" sz="2400" dirty="0"/>
              <a:t>registration </a:t>
            </a:r>
            <a:r>
              <a:rPr lang="en-US" sz="2400" dirty="0" smtClean="0"/>
              <a:t>in this territory.</a:t>
            </a:r>
          </a:p>
          <a:p>
            <a:r>
              <a:rPr lang="en-US" sz="2400" dirty="0"/>
              <a:t>Powers </a:t>
            </a:r>
            <a:r>
              <a:rPr lang="en-US" sz="2400" dirty="0" smtClean="0"/>
              <a:t>of </a:t>
            </a:r>
            <a:r>
              <a:rPr lang="en-US" sz="2400" dirty="0"/>
              <a:t>civil registration</a:t>
            </a:r>
            <a:r>
              <a:rPr lang="en-US" sz="2400" dirty="0" smtClean="0"/>
              <a:t> </a:t>
            </a:r>
            <a:r>
              <a:rPr lang="en-US" sz="2400" dirty="0"/>
              <a:t>are powers of the Russian Federation which are delegated to public authorities of subjects of the Russian Federation (with possibility of delegation to local government bodies of municipal districts, city </a:t>
            </a:r>
            <a:r>
              <a:rPr lang="en-US" sz="2400" dirty="0" smtClean="0"/>
              <a:t>districts, </a:t>
            </a:r>
            <a:r>
              <a:rPr lang="en-US" sz="2400" dirty="0"/>
              <a:t>rural locations</a:t>
            </a:r>
            <a:r>
              <a:rPr lang="en-US" sz="2400" dirty="0" smtClean="0"/>
              <a:t>).</a:t>
            </a:r>
            <a:endParaRPr lang="ru-RU" sz="2400" dirty="0"/>
          </a:p>
        </p:txBody>
      </p:sp>
      <p:pic>
        <p:nvPicPr>
          <p:cNvPr id="4" name="Picture 4"/>
          <p:cNvPicPr>
            <a:picLocks noChangeAspect="1" noChangeArrowheads="1"/>
          </p:cNvPicPr>
          <p:nvPr/>
        </p:nvPicPr>
        <p:blipFill>
          <a:blip r:embed="rId2"/>
          <a:srcRect/>
          <a:stretch>
            <a:fillRect/>
          </a:stretch>
        </p:blipFill>
        <p:spPr bwMode="auto">
          <a:xfrm>
            <a:off x="0" y="0"/>
            <a:ext cx="9144000" cy="764704"/>
          </a:xfrm>
          <a:prstGeom prst="rect">
            <a:avLst/>
          </a:prstGeom>
          <a:noFill/>
          <a:ln>
            <a:noFill/>
          </a:ln>
          <a:effectLst>
            <a:outerShdw blurRad="50800" dist="38100" dir="5400000" algn="t" rotWithShape="0">
              <a:prstClr val="black">
                <a:alpha val="40000"/>
              </a:prstClr>
            </a:outerShdw>
          </a:effectLst>
          <a:extLst/>
        </p:spPr>
      </p:pic>
    </p:spTree>
    <p:extLst>
      <p:ext uri="{BB962C8B-B14F-4D97-AF65-F5344CB8AC3E}">
        <p14:creationId xmlns:p14="http://schemas.microsoft.com/office/powerpoint/2010/main" val="16874900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577483"/>
          </a:xfrm>
        </p:spPr>
        <p:txBody>
          <a:bodyPr>
            <a:normAutofit/>
          </a:bodyPr>
          <a:lstStyle/>
          <a:p>
            <a:r>
              <a:rPr lang="en-US" dirty="0"/>
              <a:t>Local government bodies of municipal </a:t>
            </a:r>
            <a:r>
              <a:rPr lang="en-US" dirty="0" smtClean="0"/>
              <a:t>districts in </a:t>
            </a:r>
            <a:r>
              <a:rPr lang="en-US" dirty="0"/>
              <a:t>which territories there are no bodies of civil registration </a:t>
            </a:r>
            <a:r>
              <a:rPr lang="en-US" dirty="0" smtClean="0"/>
              <a:t>can </a:t>
            </a:r>
            <a:r>
              <a:rPr lang="en-US" dirty="0"/>
              <a:t>be allocated with powers on state registration of acts of civil </a:t>
            </a:r>
            <a:r>
              <a:rPr lang="en-US" dirty="0" smtClean="0"/>
              <a:t>status. Control for such local </a:t>
            </a:r>
            <a:r>
              <a:rPr lang="en-US" dirty="0"/>
              <a:t>government bodies </a:t>
            </a:r>
            <a:r>
              <a:rPr lang="en-US" dirty="0" smtClean="0"/>
              <a:t>is </a:t>
            </a:r>
            <a:r>
              <a:rPr lang="en-US" dirty="0"/>
              <a:t>exercised by public authorities of subjects of the Russian Federation</a:t>
            </a:r>
            <a:r>
              <a:rPr lang="en-US" dirty="0" smtClean="0"/>
              <a:t>.</a:t>
            </a:r>
          </a:p>
          <a:p>
            <a:r>
              <a:rPr lang="en-US" dirty="0"/>
              <a:t>Responsibility for the correctness </a:t>
            </a:r>
            <a:r>
              <a:rPr lang="en-US" dirty="0" smtClean="0"/>
              <a:t>of </a:t>
            </a:r>
            <a:r>
              <a:rPr lang="en-US" dirty="0"/>
              <a:t>acts of civil status rests with the head of the relevant civil registration body</a:t>
            </a:r>
            <a:endParaRPr lang="en-US" dirty="0" smtClean="0"/>
          </a:p>
          <a:p>
            <a:endParaRPr lang="ru-RU" dirty="0"/>
          </a:p>
        </p:txBody>
      </p:sp>
      <p:pic>
        <p:nvPicPr>
          <p:cNvPr id="4" name="Picture 4"/>
          <p:cNvPicPr>
            <a:picLocks noChangeAspect="1" noChangeArrowheads="1"/>
          </p:cNvPicPr>
          <p:nvPr/>
        </p:nvPicPr>
        <p:blipFill>
          <a:blip r:embed="rId2"/>
          <a:srcRect/>
          <a:stretch>
            <a:fillRect/>
          </a:stretch>
        </p:blipFill>
        <p:spPr bwMode="auto">
          <a:xfrm>
            <a:off x="0" y="0"/>
            <a:ext cx="9144000" cy="764704"/>
          </a:xfrm>
          <a:prstGeom prst="rect">
            <a:avLst/>
          </a:prstGeom>
          <a:noFill/>
          <a:ln>
            <a:noFill/>
          </a:ln>
          <a:effectLst>
            <a:outerShdw blurRad="50800" dist="38100" dir="5400000" algn="t" rotWithShape="0">
              <a:prstClr val="black">
                <a:alpha val="40000"/>
              </a:prstClr>
            </a:outerShdw>
          </a:effectLst>
          <a:extLst/>
        </p:spPr>
      </p:pic>
    </p:spTree>
    <p:extLst>
      <p:ext uri="{BB962C8B-B14F-4D97-AF65-F5344CB8AC3E}">
        <p14:creationId xmlns:p14="http://schemas.microsoft.com/office/powerpoint/2010/main" val="17145606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908720"/>
            <a:ext cx="8291264" cy="5217443"/>
          </a:xfrm>
        </p:spPr>
        <p:txBody>
          <a:bodyPr>
            <a:normAutofit/>
          </a:bodyPr>
          <a:lstStyle/>
          <a:p>
            <a:r>
              <a:rPr lang="en-US" dirty="0" smtClean="0"/>
              <a:t>The record of act </a:t>
            </a:r>
            <a:r>
              <a:rPr lang="en-US" dirty="0"/>
              <a:t>of civil status is made in two identical copies on </a:t>
            </a:r>
            <a:r>
              <a:rPr lang="en-US" dirty="0" smtClean="0"/>
              <a:t>paper, and </a:t>
            </a:r>
            <a:r>
              <a:rPr lang="en-US" dirty="0"/>
              <a:t>also </a:t>
            </a:r>
            <a:r>
              <a:rPr lang="en-US" dirty="0" smtClean="0"/>
              <a:t>in </a:t>
            </a:r>
            <a:r>
              <a:rPr lang="en-US" dirty="0"/>
              <a:t>the form of an electronic document signed by qualified electronic </a:t>
            </a:r>
            <a:r>
              <a:rPr lang="en-US" dirty="0" smtClean="0"/>
              <a:t>signature.</a:t>
            </a:r>
          </a:p>
          <a:p>
            <a:r>
              <a:rPr lang="en-US" dirty="0"/>
              <a:t>Forms of acts of civil status are developed by the Ministry of Justice of the Russian </a:t>
            </a:r>
            <a:r>
              <a:rPr lang="en-US" dirty="0" smtClean="0"/>
              <a:t>Federation.</a:t>
            </a:r>
          </a:p>
          <a:p>
            <a:r>
              <a:rPr lang="en-US" dirty="0"/>
              <a:t>The new forms of acts have been approved by Order No. 47, which entered into force on July 1, 2015.</a:t>
            </a:r>
            <a:endParaRPr lang="en-US" dirty="0" smtClean="0"/>
          </a:p>
          <a:p>
            <a:endParaRPr lang="en-US" dirty="0"/>
          </a:p>
          <a:p>
            <a:endParaRPr lang="en-US" dirty="0" smtClean="0"/>
          </a:p>
          <a:p>
            <a:endParaRPr lang="en-US" dirty="0" smtClean="0"/>
          </a:p>
          <a:p>
            <a:endParaRPr lang="ru-RU" dirty="0"/>
          </a:p>
        </p:txBody>
      </p:sp>
      <p:pic>
        <p:nvPicPr>
          <p:cNvPr id="4" name="Picture 4"/>
          <p:cNvPicPr>
            <a:picLocks noChangeAspect="1" noChangeArrowheads="1"/>
          </p:cNvPicPr>
          <p:nvPr/>
        </p:nvPicPr>
        <p:blipFill>
          <a:blip r:embed="rId3"/>
          <a:srcRect/>
          <a:stretch>
            <a:fillRect/>
          </a:stretch>
        </p:blipFill>
        <p:spPr bwMode="auto">
          <a:xfrm>
            <a:off x="0" y="0"/>
            <a:ext cx="9144000" cy="764704"/>
          </a:xfrm>
          <a:prstGeom prst="rect">
            <a:avLst/>
          </a:prstGeom>
          <a:noFill/>
          <a:ln>
            <a:noFill/>
          </a:ln>
          <a:effectLst>
            <a:outerShdw blurRad="50800" dist="38100" dir="5400000" algn="t" rotWithShape="0">
              <a:prstClr val="black">
                <a:alpha val="40000"/>
              </a:prstClr>
            </a:outerShdw>
          </a:effectLst>
          <a:extLst/>
        </p:spPr>
      </p:pic>
    </p:spTree>
    <p:extLst>
      <p:ext uri="{BB962C8B-B14F-4D97-AF65-F5344CB8AC3E}">
        <p14:creationId xmlns:p14="http://schemas.microsoft.com/office/powerpoint/2010/main" val="41946124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1143000"/>
          </a:xfrm>
        </p:spPr>
        <p:txBody>
          <a:bodyPr/>
          <a:lstStyle/>
          <a:p>
            <a:r>
              <a:rPr lang="en-US" dirty="0" smtClean="0"/>
              <a:t>Vital statistic</a:t>
            </a:r>
            <a:endParaRPr lang="ru-RU" dirty="0"/>
          </a:p>
        </p:txBody>
      </p:sp>
      <p:sp>
        <p:nvSpPr>
          <p:cNvPr id="3" name="Объект 2"/>
          <p:cNvSpPr>
            <a:spLocks noGrp="1"/>
          </p:cNvSpPr>
          <p:nvPr>
            <p:ph idx="1"/>
          </p:nvPr>
        </p:nvSpPr>
        <p:spPr>
          <a:xfrm>
            <a:off x="359532" y="1659294"/>
            <a:ext cx="8424936" cy="5184576"/>
          </a:xfrm>
        </p:spPr>
        <p:txBody>
          <a:bodyPr>
            <a:normAutofit fontScale="92500" lnSpcReduction="20000"/>
          </a:bodyPr>
          <a:lstStyle/>
          <a:p>
            <a:pPr marL="0" indent="0">
              <a:buNone/>
            </a:pPr>
            <a:r>
              <a:rPr lang="en-US" dirty="0" smtClean="0"/>
              <a:t>The bodies </a:t>
            </a:r>
            <a:r>
              <a:rPr lang="en-US" dirty="0"/>
              <a:t>of the </a:t>
            </a:r>
            <a:r>
              <a:rPr lang="en-US" dirty="0" smtClean="0"/>
              <a:t>civil </a:t>
            </a:r>
            <a:r>
              <a:rPr lang="en-US" dirty="0"/>
              <a:t>r</a:t>
            </a:r>
            <a:r>
              <a:rPr lang="en-US" dirty="0" smtClean="0"/>
              <a:t>egistry </a:t>
            </a:r>
            <a:r>
              <a:rPr lang="en-US" dirty="0"/>
              <a:t>o</a:t>
            </a:r>
            <a:r>
              <a:rPr lang="en-US" dirty="0" smtClean="0"/>
              <a:t>ffice </a:t>
            </a:r>
            <a:r>
              <a:rPr lang="en-US" dirty="0"/>
              <a:t>submit the following </a:t>
            </a:r>
            <a:r>
              <a:rPr lang="en-US" dirty="0" smtClean="0"/>
              <a:t>information (every month) </a:t>
            </a:r>
            <a:r>
              <a:rPr lang="en-US" dirty="0"/>
              <a:t>to the territorial bodies of the Federal State Statistics </a:t>
            </a:r>
            <a:r>
              <a:rPr lang="en-US" dirty="0" smtClean="0"/>
              <a:t>Service: </a:t>
            </a:r>
            <a:endParaRPr lang="en-US" dirty="0"/>
          </a:p>
          <a:p>
            <a:r>
              <a:rPr lang="en-US" dirty="0" smtClean="0"/>
              <a:t>on </a:t>
            </a:r>
            <a:r>
              <a:rPr lang="en-US" dirty="0"/>
              <a:t>the state registration of the birth of children under the age of one year; </a:t>
            </a:r>
            <a:endParaRPr lang="en-US" dirty="0" smtClean="0"/>
          </a:p>
          <a:p>
            <a:r>
              <a:rPr lang="en-US" dirty="0" smtClean="0"/>
              <a:t>on </a:t>
            </a:r>
            <a:r>
              <a:rPr lang="en-US" dirty="0"/>
              <a:t>the state registration of death, the record of which was made within one year from the date of death; </a:t>
            </a:r>
            <a:endParaRPr lang="en-US" dirty="0" smtClean="0"/>
          </a:p>
          <a:p>
            <a:r>
              <a:rPr lang="en-US" dirty="0" smtClean="0"/>
              <a:t>on </a:t>
            </a:r>
            <a:r>
              <a:rPr lang="en-US" dirty="0"/>
              <a:t>the state registration of </a:t>
            </a:r>
            <a:r>
              <a:rPr lang="en-US" dirty="0" smtClean="0"/>
              <a:t>marriage (during one year); </a:t>
            </a:r>
            <a:endParaRPr lang="en-US" dirty="0" smtClean="0"/>
          </a:p>
          <a:p>
            <a:r>
              <a:rPr lang="en-US" dirty="0" smtClean="0"/>
              <a:t>on </a:t>
            </a:r>
            <a:r>
              <a:rPr lang="en-US" dirty="0"/>
              <a:t>the state registration of </a:t>
            </a:r>
            <a:r>
              <a:rPr lang="en-US" dirty="0" smtClean="0"/>
              <a:t>divorce (</a:t>
            </a:r>
            <a:r>
              <a:rPr lang="en-US" dirty="0"/>
              <a:t>during one year).</a:t>
            </a:r>
            <a:endParaRPr lang="ru-RU" dirty="0"/>
          </a:p>
        </p:txBody>
      </p:sp>
      <p:pic>
        <p:nvPicPr>
          <p:cNvPr id="4" name="Picture 4"/>
          <p:cNvPicPr>
            <a:picLocks noChangeAspect="1" noChangeArrowheads="1"/>
          </p:cNvPicPr>
          <p:nvPr/>
        </p:nvPicPr>
        <p:blipFill>
          <a:blip r:embed="rId2"/>
          <a:srcRect/>
          <a:stretch>
            <a:fillRect/>
          </a:stretch>
        </p:blipFill>
        <p:spPr bwMode="auto">
          <a:xfrm>
            <a:off x="0" y="0"/>
            <a:ext cx="9144000" cy="764704"/>
          </a:xfrm>
          <a:prstGeom prst="rect">
            <a:avLst/>
          </a:prstGeom>
          <a:noFill/>
          <a:ln>
            <a:noFill/>
          </a:ln>
          <a:effectLst>
            <a:outerShdw blurRad="50800" dist="38100" dir="5400000" algn="t" rotWithShape="0">
              <a:prstClr val="black">
                <a:alpha val="40000"/>
              </a:prstClr>
            </a:outerShdw>
          </a:effectLst>
          <a:extLst/>
        </p:spPr>
      </p:pic>
    </p:spTree>
    <p:extLst>
      <p:ext uri="{BB962C8B-B14F-4D97-AF65-F5344CB8AC3E}">
        <p14:creationId xmlns:p14="http://schemas.microsoft.com/office/powerpoint/2010/main" val="21402383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74638"/>
            <a:ext cx="8147248" cy="1143000"/>
          </a:xfrm>
        </p:spPr>
        <p:txBody>
          <a:bodyPr>
            <a:normAutofit/>
          </a:bodyPr>
          <a:lstStyle/>
          <a:p>
            <a:r>
              <a:rPr lang="en-US" sz="2000" dirty="0"/>
              <a:t/>
            </a:r>
            <a:br>
              <a:rPr lang="en-US" sz="2000" dirty="0"/>
            </a:br>
            <a:r>
              <a:rPr lang="en-US" sz="4000" dirty="0"/>
              <a:t>D</a:t>
            </a:r>
            <a:r>
              <a:rPr lang="en-US" sz="4000" dirty="0" smtClean="0"/>
              <a:t>ata </a:t>
            </a:r>
            <a:r>
              <a:rPr lang="en-US" sz="4000" dirty="0"/>
              <a:t>delivery system</a:t>
            </a:r>
            <a:endParaRPr lang="ru-RU" sz="4000" dirty="0"/>
          </a:p>
        </p:txBody>
      </p:sp>
      <p:sp>
        <p:nvSpPr>
          <p:cNvPr id="4" name="Прямоугольник 3"/>
          <p:cNvSpPr/>
          <p:nvPr/>
        </p:nvSpPr>
        <p:spPr>
          <a:xfrm>
            <a:off x="683568" y="2221174"/>
            <a:ext cx="360040" cy="77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600" dirty="0"/>
          </a:p>
        </p:txBody>
      </p:sp>
      <p:sp>
        <p:nvSpPr>
          <p:cNvPr id="5" name="Прямоугольник 4"/>
          <p:cNvSpPr/>
          <p:nvPr/>
        </p:nvSpPr>
        <p:spPr>
          <a:xfrm>
            <a:off x="683568" y="3140968"/>
            <a:ext cx="360040"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6" name="Прямоугольник 5"/>
          <p:cNvSpPr/>
          <p:nvPr/>
        </p:nvSpPr>
        <p:spPr>
          <a:xfrm>
            <a:off x="683568" y="3799079"/>
            <a:ext cx="360040"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7" name="Прямоугольник 6"/>
          <p:cNvSpPr/>
          <p:nvPr/>
        </p:nvSpPr>
        <p:spPr>
          <a:xfrm>
            <a:off x="689297" y="4383527"/>
            <a:ext cx="360040"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p:nvSpPr>
        <p:spPr>
          <a:xfrm>
            <a:off x="695675" y="5013176"/>
            <a:ext cx="360040"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p:cNvSpPr/>
          <p:nvPr/>
        </p:nvSpPr>
        <p:spPr>
          <a:xfrm>
            <a:off x="695675" y="5589240"/>
            <a:ext cx="360040"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кругленный прямоугольник 9"/>
          <p:cNvSpPr/>
          <p:nvPr/>
        </p:nvSpPr>
        <p:spPr>
          <a:xfrm>
            <a:off x="1847803" y="2221174"/>
            <a:ext cx="1212030" cy="18642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territorial statistics </a:t>
            </a:r>
            <a:r>
              <a:rPr lang="en-US" dirty="0" smtClean="0"/>
              <a:t>bodies</a:t>
            </a:r>
            <a:endParaRPr lang="ru-RU" dirty="0"/>
          </a:p>
        </p:txBody>
      </p:sp>
      <p:sp>
        <p:nvSpPr>
          <p:cNvPr id="14" name="Скругленный прямоугольник 13"/>
          <p:cNvSpPr/>
          <p:nvPr/>
        </p:nvSpPr>
        <p:spPr>
          <a:xfrm>
            <a:off x="1847804" y="4231127"/>
            <a:ext cx="1284036" cy="19341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territorial statistics bodies</a:t>
            </a:r>
            <a:endParaRPr lang="ru-RU" dirty="0"/>
          </a:p>
        </p:txBody>
      </p:sp>
      <p:cxnSp>
        <p:nvCxnSpPr>
          <p:cNvPr id="16" name="Прямая со стрелкой 15"/>
          <p:cNvCxnSpPr>
            <a:stCxn id="4" idx="3"/>
            <a:endCxn id="10" idx="1"/>
          </p:cNvCxnSpPr>
          <p:nvPr/>
        </p:nvCxnSpPr>
        <p:spPr>
          <a:xfrm>
            <a:off x="1043608" y="2609063"/>
            <a:ext cx="804195" cy="5442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a:stCxn id="5" idx="3"/>
          </p:cNvCxnSpPr>
          <p:nvPr/>
        </p:nvCxnSpPr>
        <p:spPr>
          <a:xfrm>
            <a:off x="1043608" y="3392996"/>
            <a:ext cx="720080" cy="25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p:nvPr/>
        </p:nvCxnSpPr>
        <p:spPr>
          <a:xfrm flipV="1">
            <a:off x="1055715" y="3777119"/>
            <a:ext cx="792088" cy="2379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p:cNvCxnSpPr>
            <a:stCxn id="7" idx="3"/>
          </p:cNvCxnSpPr>
          <p:nvPr/>
        </p:nvCxnSpPr>
        <p:spPr>
          <a:xfrm>
            <a:off x="1049337" y="4599551"/>
            <a:ext cx="714351" cy="3865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p:nvPr/>
        </p:nvCxnSpPr>
        <p:spPr>
          <a:xfrm>
            <a:off x="1043608" y="5179558"/>
            <a:ext cx="720080" cy="7200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a:stCxn id="9" idx="3"/>
          </p:cNvCxnSpPr>
          <p:nvPr/>
        </p:nvCxnSpPr>
        <p:spPr>
          <a:xfrm flipV="1">
            <a:off x="1055715" y="5589240"/>
            <a:ext cx="707973"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Овал 26"/>
          <p:cNvSpPr/>
          <p:nvPr/>
        </p:nvSpPr>
        <p:spPr>
          <a:xfrm>
            <a:off x="3851920" y="2754695"/>
            <a:ext cx="1656184" cy="30963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Computer center</a:t>
            </a:r>
            <a:endParaRPr lang="ru-RU" dirty="0"/>
          </a:p>
        </p:txBody>
      </p:sp>
      <p:cxnSp>
        <p:nvCxnSpPr>
          <p:cNvPr id="29" name="Прямая со стрелкой 28"/>
          <p:cNvCxnSpPr/>
          <p:nvPr/>
        </p:nvCxnSpPr>
        <p:spPr>
          <a:xfrm>
            <a:off x="3059832" y="3558586"/>
            <a:ext cx="792088" cy="4370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Прямая со стрелкой 30"/>
          <p:cNvCxnSpPr/>
          <p:nvPr/>
        </p:nvCxnSpPr>
        <p:spPr>
          <a:xfrm flipV="1">
            <a:off x="3059832" y="4792726"/>
            <a:ext cx="792088" cy="3868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Стрелка вправо 31"/>
          <p:cNvSpPr/>
          <p:nvPr/>
        </p:nvSpPr>
        <p:spPr>
          <a:xfrm>
            <a:off x="3059832" y="3235997"/>
            <a:ext cx="936104" cy="2520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3" name="Стрелка вправо 32"/>
          <p:cNvSpPr/>
          <p:nvPr/>
        </p:nvSpPr>
        <p:spPr>
          <a:xfrm>
            <a:off x="3131840" y="5301208"/>
            <a:ext cx="101189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35" name="Прямая со стрелкой 34"/>
          <p:cNvCxnSpPr/>
          <p:nvPr/>
        </p:nvCxnSpPr>
        <p:spPr>
          <a:xfrm>
            <a:off x="5124144" y="4383526"/>
            <a:ext cx="960024"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Скругленный прямоугольник 35"/>
          <p:cNvSpPr/>
          <p:nvPr/>
        </p:nvSpPr>
        <p:spPr>
          <a:xfrm>
            <a:off x="6084168" y="3289380"/>
            <a:ext cx="2520280" cy="19354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Rosstat</a:t>
            </a:r>
            <a:endParaRPr lang="ru-RU" dirty="0"/>
          </a:p>
        </p:txBody>
      </p:sp>
      <p:sp>
        <p:nvSpPr>
          <p:cNvPr id="37" name="Стрелка вправо 36"/>
          <p:cNvSpPr/>
          <p:nvPr/>
        </p:nvSpPr>
        <p:spPr>
          <a:xfrm>
            <a:off x="5294679" y="3923400"/>
            <a:ext cx="792088" cy="3240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8" name="Rectangle 1"/>
          <p:cNvSpPr>
            <a:spLocks noChangeArrowheads="1"/>
          </p:cNvSpPr>
          <p:nvPr/>
        </p:nvSpPr>
        <p:spPr bwMode="auto">
          <a:xfrm>
            <a:off x="0" y="901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6" name="Picture 4"/>
          <p:cNvPicPr>
            <a:picLocks noChangeAspect="1" noChangeArrowheads="1"/>
          </p:cNvPicPr>
          <p:nvPr/>
        </p:nvPicPr>
        <p:blipFill>
          <a:blip r:embed="rId2"/>
          <a:srcRect/>
          <a:stretch>
            <a:fillRect/>
          </a:stretch>
        </p:blipFill>
        <p:spPr bwMode="auto">
          <a:xfrm>
            <a:off x="0" y="0"/>
            <a:ext cx="9144000" cy="764704"/>
          </a:xfrm>
          <a:prstGeom prst="rect">
            <a:avLst/>
          </a:prstGeom>
          <a:noFill/>
          <a:ln>
            <a:noFill/>
          </a:ln>
          <a:effectLst>
            <a:outerShdw blurRad="50800" dist="38100" dir="5400000" algn="t" rotWithShape="0">
              <a:prstClr val="black">
                <a:alpha val="40000"/>
              </a:prstClr>
            </a:outerShdw>
          </a:effectLst>
          <a:extLst/>
        </p:spPr>
      </p:pic>
    </p:spTree>
    <p:extLst>
      <p:ext uri="{BB962C8B-B14F-4D97-AF65-F5344CB8AC3E}">
        <p14:creationId xmlns:p14="http://schemas.microsoft.com/office/powerpoint/2010/main" val="1570282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a:bodyPr>
          <a:lstStyle/>
          <a:p>
            <a:pPr marL="0" indent="0">
              <a:buNone/>
            </a:pPr>
            <a:r>
              <a:rPr lang="en-US" dirty="0"/>
              <a:t>The data are submitted according to the forms of the federal statistical observation approved by the order of the Federal State Statistics Service: </a:t>
            </a:r>
            <a:endParaRPr lang="en-US" dirty="0" smtClean="0"/>
          </a:p>
          <a:p>
            <a:r>
              <a:rPr lang="en-US" dirty="0" smtClean="0"/>
              <a:t>No </a:t>
            </a:r>
            <a:r>
              <a:rPr lang="en-US" dirty="0"/>
              <a:t>1-ROD "Information about the born"; </a:t>
            </a:r>
            <a:endParaRPr lang="en-US" dirty="0" smtClean="0"/>
          </a:p>
          <a:p>
            <a:r>
              <a:rPr lang="en-US" dirty="0" smtClean="0"/>
              <a:t>No </a:t>
            </a:r>
            <a:r>
              <a:rPr lang="en-US" dirty="0"/>
              <a:t>1-U "Information about the deceased"; </a:t>
            </a:r>
            <a:endParaRPr lang="en-US" dirty="0" smtClean="0"/>
          </a:p>
          <a:p>
            <a:r>
              <a:rPr lang="en-US" dirty="0" smtClean="0"/>
              <a:t>No </a:t>
            </a:r>
            <a:r>
              <a:rPr lang="en-US" dirty="0"/>
              <a:t>BR "Information about</a:t>
            </a:r>
            <a:r>
              <a:rPr lang="en-US" dirty="0" smtClean="0"/>
              <a:t> </a:t>
            </a:r>
            <a:r>
              <a:rPr lang="en-US" dirty="0"/>
              <a:t>the number of registered marriages"; </a:t>
            </a:r>
            <a:endParaRPr lang="en-US" dirty="0" smtClean="0"/>
          </a:p>
          <a:p>
            <a:r>
              <a:rPr lang="en-US" dirty="0" smtClean="0"/>
              <a:t>No </a:t>
            </a:r>
            <a:r>
              <a:rPr lang="en-US" dirty="0"/>
              <a:t>RZ "Information about</a:t>
            </a:r>
            <a:r>
              <a:rPr lang="en-US" dirty="0" smtClean="0"/>
              <a:t> </a:t>
            </a:r>
            <a:r>
              <a:rPr lang="en-US" dirty="0"/>
              <a:t>registered divorces".</a:t>
            </a:r>
            <a:endParaRPr lang="ru-RU" dirty="0"/>
          </a:p>
        </p:txBody>
      </p:sp>
      <p:pic>
        <p:nvPicPr>
          <p:cNvPr id="4" name="Picture 4"/>
          <p:cNvPicPr>
            <a:picLocks noChangeAspect="1" noChangeArrowheads="1"/>
          </p:cNvPicPr>
          <p:nvPr/>
        </p:nvPicPr>
        <p:blipFill>
          <a:blip r:embed="rId2"/>
          <a:srcRect/>
          <a:stretch>
            <a:fillRect/>
          </a:stretch>
        </p:blipFill>
        <p:spPr bwMode="auto">
          <a:xfrm>
            <a:off x="0" y="0"/>
            <a:ext cx="9144000" cy="764704"/>
          </a:xfrm>
          <a:prstGeom prst="rect">
            <a:avLst/>
          </a:prstGeom>
          <a:noFill/>
          <a:ln>
            <a:noFill/>
          </a:ln>
          <a:effectLst>
            <a:outerShdw blurRad="50800" dist="38100" dir="5400000" algn="t" rotWithShape="0">
              <a:prstClr val="black">
                <a:alpha val="40000"/>
              </a:prstClr>
            </a:outerShdw>
          </a:effectLst>
          <a:extLst/>
        </p:spPr>
      </p:pic>
    </p:spTree>
    <p:extLst>
      <p:ext uri="{BB962C8B-B14F-4D97-AF65-F5344CB8AC3E}">
        <p14:creationId xmlns:p14="http://schemas.microsoft.com/office/powerpoint/2010/main" val="3601512472"/>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2278</TotalTime>
  <Words>1455</Words>
  <Application>Microsoft Office PowerPoint</Application>
  <PresentationFormat>Экран (4:3)</PresentationFormat>
  <Paragraphs>124</Paragraphs>
  <Slides>24</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Тема Office</vt:lpstr>
      <vt:lpstr>CRVS in Russia Federation</vt:lpstr>
      <vt:lpstr>Key legislation</vt:lpstr>
      <vt:lpstr>Acts of civil status</vt:lpstr>
      <vt:lpstr>Bodies which make state registration of acts of civil status</vt:lpstr>
      <vt:lpstr>Презентация PowerPoint</vt:lpstr>
      <vt:lpstr>Презентация PowerPoint</vt:lpstr>
      <vt:lpstr>Vital statistic</vt:lpstr>
      <vt:lpstr> Data delivery system</vt:lpstr>
      <vt:lpstr>Презентация PowerPoint</vt:lpstr>
      <vt:lpstr>Types of providing information to territorial bodies of statistics :</vt:lpstr>
      <vt:lpstr>Sources of forms of the federal statistical observation filling</vt:lpstr>
      <vt:lpstr>Information about the born (No 1-ROD)</vt:lpstr>
      <vt:lpstr>Презентация PowerPoint</vt:lpstr>
      <vt:lpstr>Information about the deceased(No 1-U)</vt:lpstr>
      <vt:lpstr>Презентация PowerPoint</vt:lpstr>
      <vt:lpstr>Information about the marriages(No BR)</vt:lpstr>
      <vt:lpstr>Презентация PowerPoint</vt:lpstr>
      <vt:lpstr>Information about registered divorces(No RZ)</vt:lpstr>
      <vt:lpstr>Презентация PowerPoint</vt:lpstr>
      <vt:lpstr>Publication of vital statistics data (stat@gks.ru)</vt:lpstr>
      <vt:lpstr>Date of submission information</vt:lpstr>
      <vt:lpstr>Key improvements in the CRVS system over the last 5 years</vt:lpstr>
      <vt:lpstr>Ongoing/planned activities</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пк</dc:creator>
  <cp:lastModifiedBy>пк</cp:lastModifiedBy>
  <cp:revision>50</cp:revision>
  <dcterms:created xsi:type="dcterms:W3CDTF">2017-12-09T20:01:36Z</dcterms:created>
  <dcterms:modified xsi:type="dcterms:W3CDTF">2017-12-11T21:36:38Z</dcterms:modified>
</cp:coreProperties>
</file>