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4" r:id="rId1"/>
  </p:sldMasterIdLst>
  <p:notesMasterIdLst>
    <p:notesMasterId r:id="rId15"/>
  </p:notesMasterIdLst>
  <p:handoutMasterIdLst>
    <p:handoutMasterId r:id="rId16"/>
  </p:handoutMasterIdLst>
  <p:sldIdLst>
    <p:sldId id="295" r:id="rId2"/>
    <p:sldId id="315" r:id="rId3"/>
    <p:sldId id="316" r:id="rId4"/>
    <p:sldId id="307" r:id="rId5"/>
    <p:sldId id="299" r:id="rId6"/>
    <p:sldId id="300" r:id="rId7"/>
    <p:sldId id="309" r:id="rId8"/>
    <p:sldId id="301" r:id="rId9"/>
    <p:sldId id="305" r:id="rId10"/>
    <p:sldId id="303" r:id="rId11"/>
    <p:sldId id="311" r:id="rId12"/>
    <p:sldId id="308" r:id="rId13"/>
    <p:sldId id="312" r:id="rId14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Times New Roman" pitchFamily="18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19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anda Arabidze" initials="MA" lastIdx="7" clrIdx="0">
    <p:extLst/>
  </p:cmAuthor>
  <p:cmAuthor id="2" name="N Sanikidze" initials="N Sa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2FD"/>
    <a:srgbClr val="E89FFF"/>
    <a:srgbClr val="2A3990"/>
    <a:srgbClr val="56FF1B"/>
    <a:srgbClr val="C31898"/>
    <a:srgbClr val="545454"/>
    <a:srgbClr val="E17B1C"/>
    <a:srgbClr val="354C92"/>
    <a:srgbClr val="2926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1" autoAdjust="0"/>
    <p:restoredTop sz="96433" autoAdjust="0"/>
  </p:normalViewPr>
  <p:slideViewPr>
    <p:cSldViewPr>
      <p:cViewPr>
        <p:scale>
          <a:sx n="125" d="100"/>
          <a:sy n="125" d="100"/>
        </p:scale>
        <p:origin x="-1302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27"/>
        <p:guide orient="horz" pos="2932"/>
        <p:guide pos="2141"/>
        <p:guide pos="219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AF2AA-592E-4AC0-B5FC-3170EC31DF02}" type="doc">
      <dgm:prSet loTypeId="urn:microsoft.com/office/officeart/2005/8/layout/pyramid2" loCatId="list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2E82250E-60F9-4CD9-853F-0ABDCF50A98F}">
      <dgm:prSet phldrT="[Text]"/>
      <dgm:spPr/>
      <dgm:t>
        <a:bodyPr/>
        <a:lstStyle/>
        <a:p>
          <a:endParaRPr lang="en-US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Public Service Development Agency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C26954-EFCA-41A7-95FD-C6F624774411}" type="parTrans" cxnId="{93B3455B-9620-4749-8C3E-0A4934B8278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C9A00D-1B91-43EB-8DF7-28897E4243EB}" type="sibTrans" cxnId="{93B3455B-9620-4749-8C3E-0A4934B8278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9EED47-CD4F-41EB-80AF-79C4D0C719A9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Registration of all civil acts including vital events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8E7C9B-3B09-4D72-89B1-8B52C93630D4}" type="parTrans" cxnId="{125B9856-1843-4F43-81C8-83CE6E28DE2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3E2A68-DCFB-419C-99FA-E7CB57BB9F1F}" type="sibTrans" cxnId="{125B9856-1843-4F43-81C8-83CE6E28DE2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C50FCD-94A3-4527-9547-2B521C569707}">
      <dgm:prSet phldrT="[Text]"/>
      <dgm:spPr/>
      <dgm:t>
        <a:bodyPr/>
        <a:lstStyle/>
        <a:p>
          <a:endParaRPr lang="en-US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National Center for Disease Control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188DAD-240D-453E-8EE5-216B27A7A512}" type="parTrans" cxnId="{E0CBFD3F-7F4C-4924-82EB-84E6CF022F7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D4DB73-3685-4E30-98C0-C99D8257263C}" type="sibTrans" cxnId="{E0CBFD3F-7F4C-4924-82EB-84E6CF022F72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6FD23A-3875-42B6-8AAE-762A6D857A7D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Quality check of causes of death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E0314E-AAD4-4AF8-9659-626AD26E0917}" type="parTrans" cxnId="{72885E50-1DA8-4E4E-B2CD-E0124C4229C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42D892-55AE-4986-A1C0-2C226620E37B}" type="sibTrans" cxnId="{72885E50-1DA8-4E4E-B2CD-E0124C4229CB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CAB1A6-8C62-46BC-8C6A-9F59DD218C73}">
      <dgm:prSet phldrT="[Text]"/>
      <dgm:spPr/>
      <dgm:t>
        <a:bodyPr/>
        <a:lstStyle/>
        <a:p>
          <a:endParaRPr lang="en-US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National Statistical Office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298F1B-8023-4EA2-8AC1-91FB4191FB28}" type="parTrans" cxnId="{175A3EB7-2904-4EBD-9F11-1714FB8B8AB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A67F1C-A490-40B0-90BD-27779E2173D3}" type="sibTrans" cxnId="{175A3EB7-2904-4EBD-9F11-1714FB8B8AB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183B7D-D117-49E5-8FCE-FB8829E24C9D}">
      <dgm:prSet phldrT="[Text]"/>
      <dgm:spPr/>
      <dgm:t>
        <a:bodyPr/>
        <a:lstStyle/>
        <a:p>
          <a:r>
            <a:rPr lang="en-US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Collection, processing and dissemination of Vital statistics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638289-0ABD-4AE9-9E9B-B685496A8A0F}" type="parTrans" cxnId="{39F39448-7094-40E3-8217-994C0D811E7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6B1D24-DA5E-4A59-9FD4-4E57C4F0390A}" type="sibTrans" cxnId="{39F39448-7094-40E3-8217-994C0D811E7F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8EECE7-7570-440A-971B-DEFDC53A9BCF}" type="pres">
      <dgm:prSet presAssocID="{6CDAF2AA-592E-4AC0-B5FC-3170EC31DF0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7B98891-F890-4294-818E-A446C3DE9F48}" type="pres">
      <dgm:prSet presAssocID="{6CDAF2AA-592E-4AC0-B5FC-3170EC31DF02}" presName="pyramid" presStyleLbl="node1" presStyleIdx="0" presStyleCnt="1"/>
      <dgm:spPr/>
    </dgm:pt>
    <dgm:pt modelId="{FB95F7B2-EEC3-4831-838E-D17703BBC5CB}" type="pres">
      <dgm:prSet presAssocID="{6CDAF2AA-592E-4AC0-B5FC-3170EC31DF02}" presName="theList" presStyleCnt="0"/>
      <dgm:spPr/>
    </dgm:pt>
    <dgm:pt modelId="{2CC00644-3E81-45AA-99FF-9B7575268168}" type="pres">
      <dgm:prSet presAssocID="{2E82250E-60F9-4CD9-853F-0ABDCF50A98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A7203D-51DB-4374-BD00-E142CB08B1F3}" type="pres">
      <dgm:prSet presAssocID="{2E82250E-60F9-4CD9-853F-0ABDCF50A98F}" presName="aSpace" presStyleCnt="0"/>
      <dgm:spPr/>
    </dgm:pt>
    <dgm:pt modelId="{D1841A2C-BEBA-4FF7-B127-DFFA8530D006}" type="pres">
      <dgm:prSet presAssocID="{A6C50FCD-94A3-4527-9547-2B521C569707}" presName="aNode" presStyleLbl="fgAcc1" presStyleIdx="1" presStyleCnt="3" custLinFactNeighborX="-71572" custLinFactNeighborY="-365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A65BF8-A198-4A76-80FD-F47302A3FB06}" type="pres">
      <dgm:prSet presAssocID="{A6C50FCD-94A3-4527-9547-2B521C569707}" presName="aSpace" presStyleCnt="0"/>
      <dgm:spPr/>
    </dgm:pt>
    <dgm:pt modelId="{91891B93-302E-44F7-8479-C8F6C606CEC2}" type="pres">
      <dgm:prSet presAssocID="{C3CAB1A6-8C62-46BC-8C6A-9F59DD218C73}" presName="aNode" presStyleLbl="fgAcc1" presStyleIdx="2" presStyleCnt="3" custLinFactNeighborX="12734" custLinFactNeighborY="357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00357-9B7F-4ECE-8A3B-DBC60B9199DB}" type="pres">
      <dgm:prSet presAssocID="{C3CAB1A6-8C62-46BC-8C6A-9F59DD218C73}" presName="aSpace" presStyleCnt="0"/>
      <dgm:spPr/>
    </dgm:pt>
  </dgm:ptLst>
  <dgm:cxnLst>
    <dgm:cxn modelId="{125B9856-1843-4F43-81C8-83CE6E28DE22}" srcId="{2E82250E-60F9-4CD9-853F-0ABDCF50A98F}" destId="{A09EED47-CD4F-41EB-80AF-79C4D0C719A9}" srcOrd="0" destOrd="0" parTransId="{D88E7C9B-3B09-4D72-89B1-8B52C93630D4}" sibTransId="{C23E2A68-DCFB-419C-99FA-E7CB57BB9F1F}"/>
    <dgm:cxn modelId="{5791A616-F102-45CF-94A3-CD4153F03815}" type="presOf" srcId="{6CDAF2AA-592E-4AC0-B5FC-3170EC31DF02}" destId="{A48EECE7-7570-440A-971B-DEFDC53A9BCF}" srcOrd="0" destOrd="0" presId="urn:microsoft.com/office/officeart/2005/8/layout/pyramid2"/>
    <dgm:cxn modelId="{E70CD781-AFA4-4AB2-BE9D-27A7C68347C8}" type="presOf" srcId="{A6C50FCD-94A3-4527-9547-2B521C569707}" destId="{D1841A2C-BEBA-4FF7-B127-DFFA8530D006}" srcOrd="0" destOrd="0" presId="urn:microsoft.com/office/officeart/2005/8/layout/pyramid2"/>
    <dgm:cxn modelId="{93B3455B-9620-4749-8C3E-0A4934B82784}" srcId="{6CDAF2AA-592E-4AC0-B5FC-3170EC31DF02}" destId="{2E82250E-60F9-4CD9-853F-0ABDCF50A98F}" srcOrd="0" destOrd="0" parTransId="{A2C26954-EFCA-41A7-95FD-C6F624774411}" sibTransId="{ECC9A00D-1B91-43EB-8DF7-28897E4243EB}"/>
    <dgm:cxn modelId="{68EC3C6A-9B25-4664-8917-82CEA6EED450}" type="presOf" srcId="{A09EED47-CD4F-41EB-80AF-79C4D0C719A9}" destId="{2CC00644-3E81-45AA-99FF-9B7575268168}" srcOrd="0" destOrd="1" presId="urn:microsoft.com/office/officeart/2005/8/layout/pyramid2"/>
    <dgm:cxn modelId="{41727C18-638D-4182-A4C5-AAE6A3C0D59C}" type="presOf" srcId="{C3CAB1A6-8C62-46BC-8C6A-9F59DD218C73}" destId="{91891B93-302E-44F7-8479-C8F6C606CEC2}" srcOrd="0" destOrd="0" presId="urn:microsoft.com/office/officeart/2005/8/layout/pyramid2"/>
    <dgm:cxn modelId="{175A3EB7-2904-4EBD-9F11-1714FB8B8ABF}" srcId="{6CDAF2AA-592E-4AC0-B5FC-3170EC31DF02}" destId="{C3CAB1A6-8C62-46BC-8C6A-9F59DD218C73}" srcOrd="2" destOrd="0" parTransId="{5E298F1B-8023-4EA2-8AC1-91FB4191FB28}" sibTransId="{85A67F1C-A490-40B0-90BD-27779E2173D3}"/>
    <dgm:cxn modelId="{880A2345-5B80-4C60-B595-08E3413AC37F}" type="presOf" srcId="{9B183B7D-D117-49E5-8FCE-FB8829E24C9D}" destId="{91891B93-302E-44F7-8479-C8F6C606CEC2}" srcOrd="0" destOrd="1" presId="urn:microsoft.com/office/officeart/2005/8/layout/pyramid2"/>
    <dgm:cxn modelId="{39F39448-7094-40E3-8217-994C0D811E7F}" srcId="{C3CAB1A6-8C62-46BC-8C6A-9F59DD218C73}" destId="{9B183B7D-D117-49E5-8FCE-FB8829E24C9D}" srcOrd="0" destOrd="0" parTransId="{26638289-0ABD-4AE9-9E9B-B685496A8A0F}" sibTransId="{3B6B1D24-DA5E-4A59-9FD4-4E57C4F0390A}"/>
    <dgm:cxn modelId="{DD9961E0-BA95-435F-AD91-0F9D2142480C}" type="presOf" srcId="{2E82250E-60F9-4CD9-853F-0ABDCF50A98F}" destId="{2CC00644-3E81-45AA-99FF-9B7575268168}" srcOrd="0" destOrd="0" presId="urn:microsoft.com/office/officeart/2005/8/layout/pyramid2"/>
    <dgm:cxn modelId="{E0CBFD3F-7F4C-4924-82EB-84E6CF022F72}" srcId="{6CDAF2AA-592E-4AC0-B5FC-3170EC31DF02}" destId="{A6C50FCD-94A3-4527-9547-2B521C569707}" srcOrd="1" destOrd="0" parTransId="{F3188DAD-240D-453E-8EE5-216B27A7A512}" sibTransId="{89D4DB73-3685-4E30-98C0-C99D8257263C}"/>
    <dgm:cxn modelId="{72885E50-1DA8-4E4E-B2CD-E0124C4229CB}" srcId="{A6C50FCD-94A3-4527-9547-2B521C569707}" destId="{796FD23A-3875-42B6-8AAE-762A6D857A7D}" srcOrd="0" destOrd="0" parTransId="{39E0314E-AAD4-4AF8-9659-626AD26E0917}" sibTransId="{A442D892-55AE-4986-A1C0-2C226620E37B}"/>
    <dgm:cxn modelId="{FCA43024-E547-4D96-A07D-8672DC6EE5C2}" type="presOf" srcId="{796FD23A-3875-42B6-8AAE-762A6D857A7D}" destId="{D1841A2C-BEBA-4FF7-B127-DFFA8530D006}" srcOrd="0" destOrd="1" presId="urn:microsoft.com/office/officeart/2005/8/layout/pyramid2"/>
    <dgm:cxn modelId="{5DB6909A-3441-4A75-848F-CD3FF65BD002}" type="presParOf" srcId="{A48EECE7-7570-440A-971B-DEFDC53A9BCF}" destId="{E7B98891-F890-4294-818E-A446C3DE9F48}" srcOrd="0" destOrd="0" presId="urn:microsoft.com/office/officeart/2005/8/layout/pyramid2"/>
    <dgm:cxn modelId="{36875D7E-721F-4FA0-B62E-23A970BA1669}" type="presParOf" srcId="{A48EECE7-7570-440A-971B-DEFDC53A9BCF}" destId="{FB95F7B2-EEC3-4831-838E-D17703BBC5CB}" srcOrd="1" destOrd="0" presId="urn:microsoft.com/office/officeart/2005/8/layout/pyramid2"/>
    <dgm:cxn modelId="{8DA02C5C-13CF-4F68-BD9F-A4C921499004}" type="presParOf" srcId="{FB95F7B2-EEC3-4831-838E-D17703BBC5CB}" destId="{2CC00644-3E81-45AA-99FF-9B7575268168}" srcOrd="0" destOrd="0" presId="urn:microsoft.com/office/officeart/2005/8/layout/pyramid2"/>
    <dgm:cxn modelId="{81ADB8CC-4C00-4D14-80FE-B849921C01F2}" type="presParOf" srcId="{FB95F7B2-EEC3-4831-838E-D17703BBC5CB}" destId="{82A7203D-51DB-4374-BD00-E142CB08B1F3}" srcOrd="1" destOrd="0" presId="urn:microsoft.com/office/officeart/2005/8/layout/pyramid2"/>
    <dgm:cxn modelId="{87FCED70-EEAE-4A4D-8131-2EDA004F1048}" type="presParOf" srcId="{FB95F7B2-EEC3-4831-838E-D17703BBC5CB}" destId="{D1841A2C-BEBA-4FF7-B127-DFFA8530D006}" srcOrd="2" destOrd="0" presId="urn:microsoft.com/office/officeart/2005/8/layout/pyramid2"/>
    <dgm:cxn modelId="{5D64F973-03CB-4639-80F9-E13C792B38C0}" type="presParOf" srcId="{FB95F7B2-EEC3-4831-838E-D17703BBC5CB}" destId="{7EA65BF8-A198-4A76-80FD-F47302A3FB06}" srcOrd="3" destOrd="0" presId="urn:microsoft.com/office/officeart/2005/8/layout/pyramid2"/>
    <dgm:cxn modelId="{A294010B-B7DF-4215-8591-A72B166CCCB4}" type="presParOf" srcId="{FB95F7B2-EEC3-4831-838E-D17703BBC5CB}" destId="{91891B93-302E-44F7-8479-C8F6C606CEC2}" srcOrd="4" destOrd="0" presId="urn:microsoft.com/office/officeart/2005/8/layout/pyramid2"/>
    <dgm:cxn modelId="{8132FD9C-DB05-49BD-9460-FF803A6CE3DB}" type="presParOf" srcId="{FB95F7B2-EEC3-4831-838E-D17703BBC5CB}" destId="{71700357-9B7F-4ECE-8A3B-DBC60B9199D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476BCB-9C03-47F3-A098-55DB46AB14F8}" type="doc">
      <dgm:prSet loTypeId="urn:microsoft.com/office/officeart/2005/8/layout/hierarchy2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CA7A6C-3A96-47B9-86C0-FADED37A096B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1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Geostat</a:t>
          </a:r>
          <a:endParaRPr lang="en-US" sz="21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Producing of VS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FB8D35-B4D7-4894-97AF-D6B4F7756E39}" type="parTrans" cxnId="{B5EE741D-D45A-4CD5-9E18-11B4D601DBF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FADE70-CE5D-4E7D-B27C-FB826EB04266}" type="sibTrans" cxnId="{B5EE741D-D45A-4CD5-9E18-11B4D601DBF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7149CD-9377-4073-88A7-DA674DFBAC03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PSDA</a:t>
          </a:r>
        </a:p>
        <a:p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Registration of vital events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23C0DE-40EA-4828-9F50-72140112AA9E}" type="parTrans" cxnId="{51AC707C-609E-4ED8-8ADB-9C174435E3F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F2E333-19EE-4477-9B01-042FB14B0119}" type="sibTrans" cxnId="{51AC707C-609E-4ED8-8ADB-9C174435E3F4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D8CD71-21DF-43DF-B998-37BDE2D4ED3E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Local Authorities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900" dirty="0">
              <a:latin typeface="Times New Roman" panose="02020603050405020304" pitchFamily="18" charset="0"/>
              <a:cs typeface="Times New Roman" panose="02020603050405020304" pitchFamily="18" charset="0"/>
            </a:rPr>
            <a:t>Non-medical births/deaths </a:t>
          </a:r>
          <a:r>
            <a:rPr lang="en-US" sz="9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statements</a:t>
          </a:r>
          <a:endParaRPr lang="en-US" sz="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731522-6D66-4DC1-BAC4-786984E9A05A}" type="parTrans" cxnId="{81ED7752-E0DD-4847-A040-46E718ABEEC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C8F381-6A32-4592-AE99-8F6246463379}" type="sibTrans" cxnId="{81ED7752-E0DD-4847-A040-46E718ABEEC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150B43-1F99-4E3A-BB2C-A8979F056066}">
      <dgm:prSet phldrT="[Text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NCDC</a:t>
          </a:r>
        </a:p>
        <a:p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Quality check of </a:t>
          </a:r>
          <a:r>
            <a:rPr lang="en-US" sz="1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CoD</a:t>
          </a:r>
          <a:endParaRPr lang="en-US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2FE223-9F43-4CAB-AE83-64E8F8632C02}" type="parTrans" cxnId="{04966FE6-1CBF-40B3-9B7B-352AF68DFFFD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C59EBD-8D42-45F5-AA1E-258BA46D2175}" type="sibTrans" cxnId="{04966FE6-1CBF-40B3-9B7B-352AF68DFFF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652CC4-F39C-463D-AB53-99AB384384CA}">
      <dgm:prSet phldrT="[Text]" custT="1"/>
      <dgm:spPr/>
      <dgm:t>
        <a:bodyPr/>
        <a:lstStyle/>
        <a:p>
          <a:r>
            <a: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Medical Institutions</a:t>
          </a:r>
        </a:p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Medical certificates including </a:t>
          </a:r>
          <a:r>
            <a:rPr lang="en-US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CoD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823346-E84E-4AD0-B097-231C34967E07}" type="parTrans" cxnId="{8B8D6488-7A23-4564-8061-1C08F53DC8B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15E257-67F0-44DF-959F-AF5579910D72}" type="sibTrans" cxnId="{8B8D6488-7A23-4564-8061-1C08F53DC8B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4C34BB-366B-4D2E-8C43-BA98FF76130E}">
      <dgm:prSet custT="1"/>
      <dgm:spPr/>
      <dgm:t>
        <a:bodyPr/>
        <a:lstStyle/>
        <a:p>
          <a:r>
            <a: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Medical Institutions</a:t>
          </a:r>
        </a:p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Medical certificates without </a:t>
          </a:r>
          <a:r>
            <a:rPr lang="en-US" sz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CoD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5CDD54-233A-49E7-8EE0-E5B77EEF876D}" type="parTrans" cxnId="{E33504B4-5EE3-46E2-9D39-FFAABF144F3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2E1CF5-B328-4429-838D-5BB032B3DD73}" type="sibTrans" cxnId="{E33504B4-5EE3-46E2-9D39-FFAABF144F35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C7ABBE-F30C-4179-BB2C-69EFF01DDB67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Consulate</a:t>
          </a:r>
          <a:endParaRPr lang="en-US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notification of vital events</a:t>
          </a:r>
        </a:p>
      </dgm:t>
    </dgm:pt>
    <dgm:pt modelId="{C4F206FA-7FC1-44F8-A7D9-BB3D918B7497}" type="parTrans" cxnId="{08FA3B22-02C9-41A7-949A-F3F1A7478AF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819CC9-F3E5-4A3F-9863-B7A7A082B16D}" type="sibTrans" cxnId="{08FA3B22-02C9-41A7-949A-F3F1A7478AF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833576-5D8C-4F3D-85F8-6CE96D1E8B4E}" type="pres">
      <dgm:prSet presAssocID="{E1476BCB-9C03-47F3-A098-55DB46AB14F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506336D-214A-4833-AAC3-0DAB836B24BF}" type="pres">
      <dgm:prSet presAssocID="{BDCA7A6C-3A96-47B9-86C0-FADED37A096B}" presName="root1" presStyleCnt="0"/>
      <dgm:spPr/>
      <dgm:t>
        <a:bodyPr/>
        <a:lstStyle/>
        <a:p>
          <a:endParaRPr lang="en-US"/>
        </a:p>
      </dgm:t>
    </dgm:pt>
    <dgm:pt modelId="{B705AC9F-5CE0-4DB9-96C0-2643C6B67A10}" type="pres">
      <dgm:prSet presAssocID="{BDCA7A6C-3A96-47B9-86C0-FADED37A096B}" presName="LevelOneTextNode" presStyleLbl="node0" presStyleIdx="0" presStyleCnt="1" custScaleX="68302" custScaleY="68302" custLinFactNeighborX="-58729" custLinFactNeighborY="-376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22F927-00F0-472B-9B9B-7822E1184F8F}" type="pres">
      <dgm:prSet presAssocID="{BDCA7A6C-3A96-47B9-86C0-FADED37A096B}" presName="level2hierChild" presStyleCnt="0"/>
      <dgm:spPr/>
      <dgm:t>
        <a:bodyPr/>
        <a:lstStyle/>
        <a:p>
          <a:endParaRPr lang="en-US"/>
        </a:p>
      </dgm:t>
    </dgm:pt>
    <dgm:pt modelId="{FCCECEF8-754F-4057-B5E2-70611667901F}" type="pres">
      <dgm:prSet presAssocID="{9423C0DE-40EA-4828-9F50-72140112AA9E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02717D03-4E8E-4BAA-A25D-D692217808B1}" type="pres">
      <dgm:prSet presAssocID="{9423C0DE-40EA-4828-9F50-72140112AA9E}" presName="connTx" presStyleLbl="parChTrans1D2" presStyleIdx="0" presStyleCnt="2"/>
      <dgm:spPr/>
      <dgm:t>
        <a:bodyPr/>
        <a:lstStyle/>
        <a:p>
          <a:endParaRPr lang="en-US"/>
        </a:p>
      </dgm:t>
    </dgm:pt>
    <dgm:pt modelId="{446A0209-C5B2-4869-AB77-6EAA3D64C335}" type="pres">
      <dgm:prSet presAssocID="{3A7149CD-9377-4073-88A7-DA674DFBAC03}" presName="root2" presStyleCnt="0"/>
      <dgm:spPr/>
      <dgm:t>
        <a:bodyPr/>
        <a:lstStyle/>
        <a:p>
          <a:endParaRPr lang="en-US"/>
        </a:p>
      </dgm:t>
    </dgm:pt>
    <dgm:pt modelId="{5FD187B9-CA55-4D84-A16A-AAF219188C82}" type="pres">
      <dgm:prSet presAssocID="{3A7149CD-9377-4073-88A7-DA674DFBAC03}" presName="LevelTwoTextNode" presStyleLbl="node2" presStyleIdx="0" presStyleCnt="2" custScaleX="70705" custScaleY="71654" custLinFactNeighborX="-23752" custLinFactNeighborY="9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1C1520-F7D3-48A3-BF13-80792D354990}" type="pres">
      <dgm:prSet presAssocID="{3A7149CD-9377-4073-88A7-DA674DFBAC03}" presName="level3hierChild" presStyleCnt="0"/>
      <dgm:spPr/>
      <dgm:t>
        <a:bodyPr/>
        <a:lstStyle/>
        <a:p>
          <a:endParaRPr lang="en-US"/>
        </a:p>
      </dgm:t>
    </dgm:pt>
    <dgm:pt modelId="{40701D4D-1B2B-4877-ABF1-B19F4BAE9C3A}" type="pres">
      <dgm:prSet presAssocID="{AE5CDD54-233A-49E7-8EE0-E5B77EEF876D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77B5001E-C6D4-4395-8ED0-7A9C38564004}" type="pres">
      <dgm:prSet presAssocID="{AE5CDD54-233A-49E7-8EE0-E5B77EEF876D}" presName="connTx" presStyleLbl="parChTrans1D3" presStyleIdx="0" presStyleCnt="4"/>
      <dgm:spPr/>
      <dgm:t>
        <a:bodyPr/>
        <a:lstStyle/>
        <a:p>
          <a:endParaRPr lang="en-US"/>
        </a:p>
      </dgm:t>
    </dgm:pt>
    <dgm:pt modelId="{70079A07-6F1D-4368-8BD1-209506516B8C}" type="pres">
      <dgm:prSet presAssocID="{BB4C34BB-366B-4D2E-8C43-BA98FF76130E}" presName="root2" presStyleCnt="0"/>
      <dgm:spPr/>
      <dgm:t>
        <a:bodyPr/>
        <a:lstStyle/>
        <a:p>
          <a:endParaRPr lang="en-US"/>
        </a:p>
      </dgm:t>
    </dgm:pt>
    <dgm:pt modelId="{787DD1E6-D0C9-4A6B-86C2-25166F777F09}" type="pres">
      <dgm:prSet presAssocID="{BB4C34BB-366B-4D2E-8C43-BA98FF76130E}" presName="LevelTwoTextNode" presStyleLbl="node3" presStyleIdx="0" presStyleCnt="4" custScaleX="96683" custScaleY="62961" custLinFactY="90455" custLinFactNeighborX="5528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4A5C9-C555-4CD3-BADB-DF88F23BC372}" type="pres">
      <dgm:prSet presAssocID="{BB4C34BB-366B-4D2E-8C43-BA98FF76130E}" presName="level3hierChild" presStyleCnt="0"/>
      <dgm:spPr/>
      <dgm:t>
        <a:bodyPr/>
        <a:lstStyle/>
        <a:p>
          <a:endParaRPr lang="en-US"/>
        </a:p>
      </dgm:t>
    </dgm:pt>
    <dgm:pt modelId="{20553267-F062-4FD0-BFAA-51FAD94BAE23}" type="pres">
      <dgm:prSet presAssocID="{A2731522-6D66-4DC1-BAC4-786984E9A05A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10E4864D-DBE5-4ED2-84F1-A8074C6D2911}" type="pres">
      <dgm:prSet presAssocID="{A2731522-6D66-4DC1-BAC4-786984E9A05A}" presName="connTx" presStyleLbl="parChTrans1D3" presStyleIdx="1" presStyleCnt="4"/>
      <dgm:spPr/>
      <dgm:t>
        <a:bodyPr/>
        <a:lstStyle/>
        <a:p>
          <a:endParaRPr lang="en-US"/>
        </a:p>
      </dgm:t>
    </dgm:pt>
    <dgm:pt modelId="{A4872D33-E806-4D23-A278-337DE8484735}" type="pres">
      <dgm:prSet presAssocID="{94D8CD71-21DF-43DF-B998-37BDE2D4ED3E}" presName="root2" presStyleCnt="0"/>
      <dgm:spPr/>
      <dgm:t>
        <a:bodyPr/>
        <a:lstStyle/>
        <a:p>
          <a:endParaRPr lang="en-US"/>
        </a:p>
      </dgm:t>
    </dgm:pt>
    <dgm:pt modelId="{CE144A05-3397-4968-B333-AED65C453B44}" type="pres">
      <dgm:prSet presAssocID="{94D8CD71-21DF-43DF-B998-37BDE2D4ED3E}" presName="LevelTwoTextNode" presStyleLbl="node3" presStyleIdx="1" presStyleCnt="4" custScaleX="83796" custScaleY="59956" custLinFactNeighborX="13969" custLinFactNeighborY="6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846FE9-4FD7-4AFC-9D8C-12DF47177BE0}" type="pres">
      <dgm:prSet presAssocID="{94D8CD71-21DF-43DF-B998-37BDE2D4ED3E}" presName="level3hierChild" presStyleCnt="0"/>
      <dgm:spPr/>
      <dgm:t>
        <a:bodyPr/>
        <a:lstStyle/>
        <a:p>
          <a:endParaRPr lang="en-US"/>
        </a:p>
      </dgm:t>
    </dgm:pt>
    <dgm:pt modelId="{6025884F-00D3-480A-A6E3-725EAA3C126D}" type="pres">
      <dgm:prSet presAssocID="{C4F206FA-7FC1-44F8-A7D9-BB3D918B7497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114A0015-612B-4678-978D-8FA64B812396}" type="pres">
      <dgm:prSet presAssocID="{C4F206FA-7FC1-44F8-A7D9-BB3D918B7497}" presName="connTx" presStyleLbl="parChTrans1D3" presStyleIdx="2" presStyleCnt="4"/>
      <dgm:spPr/>
      <dgm:t>
        <a:bodyPr/>
        <a:lstStyle/>
        <a:p>
          <a:endParaRPr lang="en-US"/>
        </a:p>
      </dgm:t>
    </dgm:pt>
    <dgm:pt modelId="{F781EC89-7CCA-4712-9C68-E002FCD1A8FB}" type="pres">
      <dgm:prSet presAssocID="{F4C7ABBE-F30C-4179-BB2C-69EFF01DDB67}" presName="root2" presStyleCnt="0"/>
      <dgm:spPr/>
      <dgm:t>
        <a:bodyPr/>
        <a:lstStyle/>
        <a:p>
          <a:endParaRPr lang="en-US"/>
        </a:p>
      </dgm:t>
    </dgm:pt>
    <dgm:pt modelId="{D0605267-73DC-4548-9E6A-AAEA187674A5}" type="pres">
      <dgm:prSet presAssocID="{F4C7ABBE-F30C-4179-BB2C-69EFF01DDB67}" presName="LevelTwoTextNode" presStyleLbl="node3" presStyleIdx="2" presStyleCnt="4" custScaleX="77837" custScaleY="60188" custLinFactY="-84436" custLinFactNeighborX="5544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D92BCD-1FB1-420C-A325-DB4C51614A14}" type="pres">
      <dgm:prSet presAssocID="{F4C7ABBE-F30C-4179-BB2C-69EFF01DDB67}" presName="level3hierChild" presStyleCnt="0"/>
      <dgm:spPr/>
      <dgm:t>
        <a:bodyPr/>
        <a:lstStyle/>
        <a:p>
          <a:endParaRPr lang="en-US"/>
        </a:p>
      </dgm:t>
    </dgm:pt>
    <dgm:pt modelId="{E74E252A-A059-4921-B5D4-27D8F4A19746}" type="pres">
      <dgm:prSet presAssocID="{422FE223-9F43-4CAB-AE83-64E8F8632C02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5598EF1-DF6F-4CDF-B5F4-02E072453A17}" type="pres">
      <dgm:prSet presAssocID="{422FE223-9F43-4CAB-AE83-64E8F8632C02}" presName="connTx" presStyleLbl="parChTrans1D2" presStyleIdx="1" presStyleCnt="2"/>
      <dgm:spPr/>
      <dgm:t>
        <a:bodyPr/>
        <a:lstStyle/>
        <a:p>
          <a:endParaRPr lang="en-US"/>
        </a:p>
      </dgm:t>
    </dgm:pt>
    <dgm:pt modelId="{ADDBE843-59BF-4FB1-8337-B26689746177}" type="pres">
      <dgm:prSet presAssocID="{73150B43-1F99-4E3A-BB2C-A8979F056066}" presName="root2" presStyleCnt="0"/>
      <dgm:spPr/>
      <dgm:t>
        <a:bodyPr/>
        <a:lstStyle/>
        <a:p>
          <a:endParaRPr lang="en-US"/>
        </a:p>
      </dgm:t>
    </dgm:pt>
    <dgm:pt modelId="{1F3F12B9-B34D-40AA-B055-3B4C8CDFDC39}" type="pres">
      <dgm:prSet presAssocID="{73150B43-1F99-4E3A-BB2C-A8979F056066}" presName="LevelTwoTextNode" presStyleLbl="node2" presStyleIdx="1" presStyleCnt="2" custScaleX="71654" custScaleY="71654" custLinFactNeighborX="-16454" custLinFactNeighborY="-611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C29993-2147-481C-AB0C-FB6A2FC9AD10}" type="pres">
      <dgm:prSet presAssocID="{73150B43-1F99-4E3A-BB2C-A8979F056066}" presName="level3hierChild" presStyleCnt="0"/>
      <dgm:spPr/>
      <dgm:t>
        <a:bodyPr/>
        <a:lstStyle/>
        <a:p>
          <a:endParaRPr lang="en-US"/>
        </a:p>
      </dgm:t>
    </dgm:pt>
    <dgm:pt modelId="{81E3C19D-4AE3-4BF2-B5FC-14BFFDA50FEF}" type="pres">
      <dgm:prSet presAssocID="{24823346-E84E-4AD0-B097-231C34967E07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AFACA00C-09E3-4AE7-9C2D-7B91D8D2FAB9}" type="pres">
      <dgm:prSet presAssocID="{24823346-E84E-4AD0-B097-231C34967E07}" presName="connTx" presStyleLbl="parChTrans1D3" presStyleIdx="3" presStyleCnt="4"/>
      <dgm:spPr/>
      <dgm:t>
        <a:bodyPr/>
        <a:lstStyle/>
        <a:p>
          <a:endParaRPr lang="en-US"/>
        </a:p>
      </dgm:t>
    </dgm:pt>
    <dgm:pt modelId="{B3E3562C-E9E4-49D7-9475-8483DC812DF1}" type="pres">
      <dgm:prSet presAssocID="{07652CC4-F39C-463D-AB53-99AB384384CA}" presName="root2" presStyleCnt="0"/>
      <dgm:spPr/>
      <dgm:t>
        <a:bodyPr/>
        <a:lstStyle/>
        <a:p>
          <a:endParaRPr lang="en-US"/>
        </a:p>
      </dgm:t>
    </dgm:pt>
    <dgm:pt modelId="{361546AA-BA87-4B8D-95CE-FCF183B7E298}" type="pres">
      <dgm:prSet presAssocID="{07652CC4-F39C-463D-AB53-99AB384384CA}" presName="LevelTwoTextNode" presStyleLbl="node3" presStyleIdx="3" presStyleCnt="4" custScaleX="88086" custScaleY="66365" custLinFactNeighborX="64" custLinFactNeighborY="422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656EED-69B7-4F90-BADF-9E4E799CB68C}" type="pres">
      <dgm:prSet presAssocID="{07652CC4-F39C-463D-AB53-99AB384384CA}" presName="level3hierChild" presStyleCnt="0"/>
      <dgm:spPr/>
      <dgm:t>
        <a:bodyPr/>
        <a:lstStyle/>
        <a:p>
          <a:endParaRPr lang="en-US"/>
        </a:p>
      </dgm:t>
    </dgm:pt>
  </dgm:ptLst>
  <dgm:cxnLst>
    <dgm:cxn modelId="{93049334-645B-49F6-89E4-D401AD6BC9EE}" type="presOf" srcId="{E1476BCB-9C03-47F3-A098-55DB46AB14F8}" destId="{83833576-5D8C-4F3D-85F8-6CE96D1E8B4E}" srcOrd="0" destOrd="0" presId="urn:microsoft.com/office/officeart/2005/8/layout/hierarchy2"/>
    <dgm:cxn modelId="{51AC707C-609E-4ED8-8ADB-9C174435E3F4}" srcId="{BDCA7A6C-3A96-47B9-86C0-FADED37A096B}" destId="{3A7149CD-9377-4073-88A7-DA674DFBAC03}" srcOrd="0" destOrd="0" parTransId="{9423C0DE-40EA-4828-9F50-72140112AA9E}" sibTransId="{F9F2E333-19EE-4477-9B01-042FB14B0119}"/>
    <dgm:cxn modelId="{E3FA1823-ED67-40B1-901A-5121FF2A30E5}" type="presOf" srcId="{AE5CDD54-233A-49E7-8EE0-E5B77EEF876D}" destId="{77B5001E-C6D4-4395-8ED0-7A9C38564004}" srcOrd="1" destOrd="0" presId="urn:microsoft.com/office/officeart/2005/8/layout/hierarchy2"/>
    <dgm:cxn modelId="{04966FE6-1CBF-40B3-9B7B-352AF68DFFFD}" srcId="{BDCA7A6C-3A96-47B9-86C0-FADED37A096B}" destId="{73150B43-1F99-4E3A-BB2C-A8979F056066}" srcOrd="1" destOrd="0" parTransId="{422FE223-9F43-4CAB-AE83-64E8F8632C02}" sibTransId="{02C59EBD-8D42-45F5-AA1E-258BA46D2175}"/>
    <dgm:cxn modelId="{F0B200FB-FB78-4F31-B47E-A90DFC1DF931}" type="presOf" srcId="{C4F206FA-7FC1-44F8-A7D9-BB3D918B7497}" destId="{6025884F-00D3-480A-A6E3-725EAA3C126D}" srcOrd="0" destOrd="0" presId="urn:microsoft.com/office/officeart/2005/8/layout/hierarchy2"/>
    <dgm:cxn modelId="{CEA6F87E-AA5B-4725-8FFF-B1574031ED99}" type="presOf" srcId="{94D8CD71-21DF-43DF-B998-37BDE2D4ED3E}" destId="{CE144A05-3397-4968-B333-AED65C453B44}" srcOrd="0" destOrd="0" presId="urn:microsoft.com/office/officeart/2005/8/layout/hierarchy2"/>
    <dgm:cxn modelId="{08FA3B22-02C9-41A7-949A-F3F1A7478AF9}" srcId="{3A7149CD-9377-4073-88A7-DA674DFBAC03}" destId="{F4C7ABBE-F30C-4179-BB2C-69EFF01DDB67}" srcOrd="2" destOrd="0" parTransId="{C4F206FA-7FC1-44F8-A7D9-BB3D918B7497}" sibTransId="{A8819CC9-F3E5-4A3F-9863-B7A7A082B16D}"/>
    <dgm:cxn modelId="{BDD22F2F-625A-4276-9F4C-BC515664D726}" type="presOf" srcId="{24823346-E84E-4AD0-B097-231C34967E07}" destId="{AFACA00C-09E3-4AE7-9C2D-7B91D8D2FAB9}" srcOrd="1" destOrd="0" presId="urn:microsoft.com/office/officeart/2005/8/layout/hierarchy2"/>
    <dgm:cxn modelId="{B0C7ADF7-D114-41B9-BFFE-CC110144DACD}" type="presOf" srcId="{F4C7ABBE-F30C-4179-BB2C-69EFF01DDB67}" destId="{D0605267-73DC-4548-9E6A-AAEA187674A5}" srcOrd="0" destOrd="0" presId="urn:microsoft.com/office/officeart/2005/8/layout/hierarchy2"/>
    <dgm:cxn modelId="{C4B2570D-EAB3-4C95-A44A-DCE2CFA6B463}" type="presOf" srcId="{422FE223-9F43-4CAB-AE83-64E8F8632C02}" destId="{E74E252A-A059-4921-B5D4-27D8F4A19746}" srcOrd="0" destOrd="0" presId="urn:microsoft.com/office/officeart/2005/8/layout/hierarchy2"/>
    <dgm:cxn modelId="{143028D2-A038-4C87-9A8D-6E97F05C3BA5}" type="presOf" srcId="{BB4C34BB-366B-4D2E-8C43-BA98FF76130E}" destId="{787DD1E6-D0C9-4A6B-86C2-25166F777F09}" srcOrd="0" destOrd="0" presId="urn:microsoft.com/office/officeart/2005/8/layout/hierarchy2"/>
    <dgm:cxn modelId="{B5EE741D-D45A-4CD5-9E18-11B4D601DBF5}" srcId="{E1476BCB-9C03-47F3-A098-55DB46AB14F8}" destId="{BDCA7A6C-3A96-47B9-86C0-FADED37A096B}" srcOrd="0" destOrd="0" parTransId="{36FB8D35-B4D7-4894-97AF-D6B4F7756E39}" sibTransId="{50FADE70-CE5D-4E7D-B27C-FB826EB04266}"/>
    <dgm:cxn modelId="{45155586-87A4-4350-8945-2F41BFA6BA08}" type="presOf" srcId="{9423C0DE-40EA-4828-9F50-72140112AA9E}" destId="{FCCECEF8-754F-4057-B5E2-70611667901F}" srcOrd="0" destOrd="0" presId="urn:microsoft.com/office/officeart/2005/8/layout/hierarchy2"/>
    <dgm:cxn modelId="{81ED7752-E0DD-4847-A040-46E718ABEEC6}" srcId="{3A7149CD-9377-4073-88A7-DA674DFBAC03}" destId="{94D8CD71-21DF-43DF-B998-37BDE2D4ED3E}" srcOrd="1" destOrd="0" parTransId="{A2731522-6D66-4DC1-BAC4-786984E9A05A}" sibTransId="{D4C8F381-6A32-4592-AE99-8F6246463379}"/>
    <dgm:cxn modelId="{EA0C85F3-5520-428D-8B00-9591476977E5}" type="presOf" srcId="{73150B43-1F99-4E3A-BB2C-A8979F056066}" destId="{1F3F12B9-B34D-40AA-B055-3B4C8CDFDC39}" srcOrd="0" destOrd="0" presId="urn:microsoft.com/office/officeart/2005/8/layout/hierarchy2"/>
    <dgm:cxn modelId="{E33504B4-5EE3-46E2-9D39-FFAABF144F35}" srcId="{3A7149CD-9377-4073-88A7-DA674DFBAC03}" destId="{BB4C34BB-366B-4D2E-8C43-BA98FF76130E}" srcOrd="0" destOrd="0" parTransId="{AE5CDD54-233A-49E7-8EE0-E5B77EEF876D}" sibTransId="{112E1CF5-B328-4429-838D-5BB032B3DD73}"/>
    <dgm:cxn modelId="{2B43FAEA-0360-41B6-9F50-FD2391F150CD}" type="presOf" srcId="{BDCA7A6C-3A96-47B9-86C0-FADED37A096B}" destId="{B705AC9F-5CE0-4DB9-96C0-2643C6B67A10}" srcOrd="0" destOrd="0" presId="urn:microsoft.com/office/officeart/2005/8/layout/hierarchy2"/>
    <dgm:cxn modelId="{CB8E341A-FED8-4E5A-A228-079334825DB5}" type="presOf" srcId="{C4F206FA-7FC1-44F8-A7D9-BB3D918B7497}" destId="{114A0015-612B-4678-978D-8FA64B812396}" srcOrd="1" destOrd="0" presId="urn:microsoft.com/office/officeart/2005/8/layout/hierarchy2"/>
    <dgm:cxn modelId="{4BF809F9-84CD-4843-83A1-6712DF6D5DC1}" type="presOf" srcId="{9423C0DE-40EA-4828-9F50-72140112AA9E}" destId="{02717D03-4E8E-4BAA-A25D-D692217808B1}" srcOrd="1" destOrd="0" presId="urn:microsoft.com/office/officeart/2005/8/layout/hierarchy2"/>
    <dgm:cxn modelId="{B651AB4B-FF8A-4F3D-AF61-8E83AAE29B22}" type="presOf" srcId="{3A7149CD-9377-4073-88A7-DA674DFBAC03}" destId="{5FD187B9-CA55-4D84-A16A-AAF219188C82}" srcOrd="0" destOrd="0" presId="urn:microsoft.com/office/officeart/2005/8/layout/hierarchy2"/>
    <dgm:cxn modelId="{0E1BC304-5939-49FC-ABE6-A9229938F7A9}" type="presOf" srcId="{A2731522-6D66-4DC1-BAC4-786984E9A05A}" destId="{20553267-F062-4FD0-BFAA-51FAD94BAE23}" srcOrd="0" destOrd="0" presId="urn:microsoft.com/office/officeart/2005/8/layout/hierarchy2"/>
    <dgm:cxn modelId="{CAE33592-A3F5-4881-A231-DC4F35E40768}" type="presOf" srcId="{A2731522-6D66-4DC1-BAC4-786984E9A05A}" destId="{10E4864D-DBE5-4ED2-84F1-A8074C6D2911}" srcOrd="1" destOrd="0" presId="urn:microsoft.com/office/officeart/2005/8/layout/hierarchy2"/>
    <dgm:cxn modelId="{34D784A7-6049-4715-A3F5-1B7AFA665683}" type="presOf" srcId="{07652CC4-F39C-463D-AB53-99AB384384CA}" destId="{361546AA-BA87-4B8D-95CE-FCF183B7E298}" srcOrd="0" destOrd="0" presId="urn:microsoft.com/office/officeart/2005/8/layout/hierarchy2"/>
    <dgm:cxn modelId="{7BE45630-81B6-4941-94D6-2DE8F1CECDE4}" type="presOf" srcId="{24823346-E84E-4AD0-B097-231C34967E07}" destId="{81E3C19D-4AE3-4BF2-B5FC-14BFFDA50FEF}" srcOrd="0" destOrd="0" presId="urn:microsoft.com/office/officeart/2005/8/layout/hierarchy2"/>
    <dgm:cxn modelId="{B0F756FF-6423-45FC-83B1-594E916E9A52}" type="presOf" srcId="{422FE223-9F43-4CAB-AE83-64E8F8632C02}" destId="{E5598EF1-DF6F-4CDF-B5F4-02E072453A17}" srcOrd="1" destOrd="0" presId="urn:microsoft.com/office/officeart/2005/8/layout/hierarchy2"/>
    <dgm:cxn modelId="{0866EDFE-0A12-4311-9EF5-DA9FF391019E}" type="presOf" srcId="{AE5CDD54-233A-49E7-8EE0-E5B77EEF876D}" destId="{40701D4D-1B2B-4877-ABF1-B19F4BAE9C3A}" srcOrd="0" destOrd="0" presId="urn:microsoft.com/office/officeart/2005/8/layout/hierarchy2"/>
    <dgm:cxn modelId="{8B8D6488-7A23-4564-8061-1C08F53DC8B0}" srcId="{73150B43-1F99-4E3A-BB2C-A8979F056066}" destId="{07652CC4-F39C-463D-AB53-99AB384384CA}" srcOrd="0" destOrd="0" parTransId="{24823346-E84E-4AD0-B097-231C34967E07}" sibTransId="{2715E257-67F0-44DF-959F-AF5579910D72}"/>
    <dgm:cxn modelId="{490A17CD-9FF6-4198-8C92-D079D733D4EB}" type="presParOf" srcId="{83833576-5D8C-4F3D-85F8-6CE96D1E8B4E}" destId="{F506336D-214A-4833-AAC3-0DAB836B24BF}" srcOrd="0" destOrd="0" presId="urn:microsoft.com/office/officeart/2005/8/layout/hierarchy2"/>
    <dgm:cxn modelId="{7CA49E83-CD50-43D6-B34F-1BC2FA38BA49}" type="presParOf" srcId="{F506336D-214A-4833-AAC3-0DAB836B24BF}" destId="{B705AC9F-5CE0-4DB9-96C0-2643C6B67A10}" srcOrd="0" destOrd="0" presId="urn:microsoft.com/office/officeart/2005/8/layout/hierarchy2"/>
    <dgm:cxn modelId="{A6BA4629-D631-4B08-AEF9-EF91BD74161D}" type="presParOf" srcId="{F506336D-214A-4833-AAC3-0DAB836B24BF}" destId="{8722F927-00F0-472B-9B9B-7822E1184F8F}" srcOrd="1" destOrd="0" presId="urn:microsoft.com/office/officeart/2005/8/layout/hierarchy2"/>
    <dgm:cxn modelId="{E03257FA-A652-4F78-997C-C710C0F9CB77}" type="presParOf" srcId="{8722F927-00F0-472B-9B9B-7822E1184F8F}" destId="{FCCECEF8-754F-4057-B5E2-70611667901F}" srcOrd="0" destOrd="0" presId="urn:microsoft.com/office/officeart/2005/8/layout/hierarchy2"/>
    <dgm:cxn modelId="{4E861B3C-C6EC-412C-A994-A3FBC36C5482}" type="presParOf" srcId="{FCCECEF8-754F-4057-B5E2-70611667901F}" destId="{02717D03-4E8E-4BAA-A25D-D692217808B1}" srcOrd="0" destOrd="0" presId="urn:microsoft.com/office/officeart/2005/8/layout/hierarchy2"/>
    <dgm:cxn modelId="{87D3E7E7-7A01-4E50-948E-B2500C6FC2CB}" type="presParOf" srcId="{8722F927-00F0-472B-9B9B-7822E1184F8F}" destId="{446A0209-C5B2-4869-AB77-6EAA3D64C335}" srcOrd="1" destOrd="0" presId="urn:microsoft.com/office/officeart/2005/8/layout/hierarchy2"/>
    <dgm:cxn modelId="{6077DA47-9B42-4E83-A371-F96D8A72CA6A}" type="presParOf" srcId="{446A0209-C5B2-4869-AB77-6EAA3D64C335}" destId="{5FD187B9-CA55-4D84-A16A-AAF219188C82}" srcOrd="0" destOrd="0" presId="urn:microsoft.com/office/officeart/2005/8/layout/hierarchy2"/>
    <dgm:cxn modelId="{8631AE39-4672-4B90-BE0E-CDECBF0A776D}" type="presParOf" srcId="{446A0209-C5B2-4869-AB77-6EAA3D64C335}" destId="{581C1520-F7D3-48A3-BF13-80792D354990}" srcOrd="1" destOrd="0" presId="urn:microsoft.com/office/officeart/2005/8/layout/hierarchy2"/>
    <dgm:cxn modelId="{F6F0E8F1-DA2C-4A07-9237-C88DD341E675}" type="presParOf" srcId="{581C1520-F7D3-48A3-BF13-80792D354990}" destId="{40701D4D-1B2B-4877-ABF1-B19F4BAE9C3A}" srcOrd="0" destOrd="0" presId="urn:microsoft.com/office/officeart/2005/8/layout/hierarchy2"/>
    <dgm:cxn modelId="{7D28B8D8-A924-48CF-938B-546E1B67D32D}" type="presParOf" srcId="{40701D4D-1B2B-4877-ABF1-B19F4BAE9C3A}" destId="{77B5001E-C6D4-4395-8ED0-7A9C38564004}" srcOrd="0" destOrd="0" presId="urn:microsoft.com/office/officeart/2005/8/layout/hierarchy2"/>
    <dgm:cxn modelId="{C90E2D8A-6E1F-4579-88D0-A66FC71FE89F}" type="presParOf" srcId="{581C1520-F7D3-48A3-BF13-80792D354990}" destId="{70079A07-6F1D-4368-8BD1-209506516B8C}" srcOrd="1" destOrd="0" presId="urn:microsoft.com/office/officeart/2005/8/layout/hierarchy2"/>
    <dgm:cxn modelId="{C5AFFA4B-7708-4CF0-BA06-74694812D80E}" type="presParOf" srcId="{70079A07-6F1D-4368-8BD1-209506516B8C}" destId="{787DD1E6-D0C9-4A6B-86C2-25166F777F09}" srcOrd="0" destOrd="0" presId="urn:microsoft.com/office/officeart/2005/8/layout/hierarchy2"/>
    <dgm:cxn modelId="{97236E0B-715F-4069-99CD-3B13DC849D88}" type="presParOf" srcId="{70079A07-6F1D-4368-8BD1-209506516B8C}" destId="{4BC4A5C9-C555-4CD3-BADB-DF88F23BC372}" srcOrd="1" destOrd="0" presId="urn:microsoft.com/office/officeart/2005/8/layout/hierarchy2"/>
    <dgm:cxn modelId="{1F1D4CB6-EA66-48D1-8448-E429D6C8E7E6}" type="presParOf" srcId="{581C1520-F7D3-48A3-BF13-80792D354990}" destId="{20553267-F062-4FD0-BFAA-51FAD94BAE23}" srcOrd="2" destOrd="0" presId="urn:microsoft.com/office/officeart/2005/8/layout/hierarchy2"/>
    <dgm:cxn modelId="{59E6F40C-30A4-4DC7-BE12-1BE6D4FABDC0}" type="presParOf" srcId="{20553267-F062-4FD0-BFAA-51FAD94BAE23}" destId="{10E4864D-DBE5-4ED2-84F1-A8074C6D2911}" srcOrd="0" destOrd="0" presId="urn:microsoft.com/office/officeart/2005/8/layout/hierarchy2"/>
    <dgm:cxn modelId="{4E480CF0-AF96-473E-8195-0E31750040BE}" type="presParOf" srcId="{581C1520-F7D3-48A3-BF13-80792D354990}" destId="{A4872D33-E806-4D23-A278-337DE8484735}" srcOrd="3" destOrd="0" presId="urn:microsoft.com/office/officeart/2005/8/layout/hierarchy2"/>
    <dgm:cxn modelId="{627B8FBB-726A-4FDF-A50B-AED6AE3F4924}" type="presParOf" srcId="{A4872D33-E806-4D23-A278-337DE8484735}" destId="{CE144A05-3397-4968-B333-AED65C453B44}" srcOrd="0" destOrd="0" presId="urn:microsoft.com/office/officeart/2005/8/layout/hierarchy2"/>
    <dgm:cxn modelId="{E80BF888-F732-457E-A140-6447E9DF8A24}" type="presParOf" srcId="{A4872D33-E806-4D23-A278-337DE8484735}" destId="{20846FE9-4FD7-4AFC-9D8C-12DF47177BE0}" srcOrd="1" destOrd="0" presId="urn:microsoft.com/office/officeart/2005/8/layout/hierarchy2"/>
    <dgm:cxn modelId="{02BE173D-D115-4867-B139-300A49236579}" type="presParOf" srcId="{581C1520-F7D3-48A3-BF13-80792D354990}" destId="{6025884F-00D3-480A-A6E3-725EAA3C126D}" srcOrd="4" destOrd="0" presId="urn:microsoft.com/office/officeart/2005/8/layout/hierarchy2"/>
    <dgm:cxn modelId="{4F900591-3A6B-43D9-B7C6-A38AA2E45850}" type="presParOf" srcId="{6025884F-00D3-480A-A6E3-725EAA3C126D}" destId="{114A0015-612B-4678-978D-8FA64B812396}" srcOrd="0" destOrd="0" presId="urn:microsoft.com/office/officeart/2005/8/layout/hierarchy2"/>
    <dgm:cxn modelId="{3CE89B48-85BC-485F-9E3B-C32A680399CF}" type="presParOf" srcId="{581C1520-F7D3-48A3-BF13-80792D354990}" destId="{F781EC89-7CCA-4712-9C68-E002FCD1A8FB}" srcOrd="5" destOrd="0" presId="urn:microsoft.com/office/officeart/2005/8/layout/hierarchy2"/>
    <dgm:cxn modelId="{3CCFDDCD-65AB-462D-9870-5E89A80F6617}" type="presParOf" srcId="{F781EC89-7CCA-4712-9C68-E002FCD1A8FB}" destId="{D0605267-73DC-4548-9E6A-AAEA187674A5}" srcOrd="0" destOrd="0" presId="urn:microsoft.com/office/officeart/2005/8/layout/hierarchy2"/>
    <dgm:cxn modelId="{F700A702-FD0A-4AA0-87CC-B0A5A4E7F321}" type="presParOf" srcId="{F781EC89-7CCA-4712-9C68-E002FCD1A8FB}" destId="{78D92BCD-1FB1-420C-A325-DB4C51614A14}" srcOrd="1" destOrd="0" presId="urn:microsoft.com/office/officeart/2005/8/layout/hierarchy2"/>
    <dgm:cxn modelId="{E603AFBE-5001-43E9-B54B-E1C68BCAEBD1}" type="presParOf" srcId="{8722F927-00F0-472B-9B9B-7822E1184F8F}" destId="{E74E252A-A059-4921-B5D4-27D8F4A19746}" srcOrd="2" destOrd="0" presId="urn:microsoft.com/office/officeart/2005/8/layout/hierarchy2"/>
    <dgm:cxn modelId="{DCF982D1-520E-41DE-BC7D-74EBBBF5B393}" type="presParOf" srcId="{E74E252A-A059-4921-B5D4-27D8F4A19746}" destId="{E5598EF1-DF6F-4CDF-B5F4-02E072453A17}" srcOrd="0" destOrd="0" presId="urn:microsoft.com/office/officeart/2005/8/layout/hierarchy2"/>
    <dgm:cxn modelId="{E2CC4BE8-CF86-4FF4-A740-61418447FC1D}" type="presParOf" srcId="{8722F927-00F0-472B-9B9B-7822E1184F8F}" destId="{ADDBE843-59BF-4FB1-8337-B26689746177}" srcOrd="3" destOrd="0" presId="urn:microsoft.com/office/officeart/2005/8/layout/hierarchy2"/>
    <dgm:cxn modelId="{7F5DE077-D2DE-4A24-9011-53072D400745}" type="presParOf" srcId="{ADDBE843-59BF-4FB1-8337-B26689746177}" destId="{1F3F12B9-B34D-40AA-B055-3B4C8CDFDC39}" srcOrd="0" destOrd="0" presId="urn:microsoft.com/office/officeart/2005/8/layout/hierarchy2"/>
    <dgm:cxn modelId="{B48B5200-84E1-438C-8534-C4946DB81FCD}" type="presParOf" srcId="{ADDBE843-59BF-4FB1-8337-B26689746177}" destId="{58C29993-2147-481C-AB0C-FB6A2FC9AD10}" srcOrd="1" destOrd="0" presId="urn:microsoft.com/office/officeart/2005/8/layout/hierarchy2"/>
    <dgm:cxn modelId="{1665583A-5517-43F4-AA81-07931C292E18}" type="presParOf" srcId="{58C29993-2147-481C-AB0C-FB6A2FC9AD10}" destId="{81E3C19D-4AE3-4BF2-B5FC-14BFFDA50FEF}" srcOrd="0" destOrd="0" presId="urn:microsoft.com/office/officeart/2005/8/layout/hierarchy2"/>
    <dgm:cxn modelId="{B677E471-5623-429A-A3F9-4A20D56A59AC}" type="presParOf" srcId="{81E3C19D-4AE3-4BF2-B5FC-14BFFDA50FEF}" destId="{AFACA00C-09E3-4AE7-9C2D-7B91D8D2FAB9}" srcOrd="0" destOrd="0" presId="urn:microsoft.com/office/officeart/2005/8/layout/hierarchy2"/>
    <dgm:cxn modelId="{4D6357E0-E105-49FD-A543-129BD55A7DF0}" type="presParOf" srcId="{58C29993-2147-481C-AB0C-FB6A2FC9AD10}" destId="{B3E3562C-E9E4-49D7-9475-8483DC812DF1}" srcOrd="1" destOrd="0" presId="urn:microsoft.com/office/officeart/2005/8/layout/hierarchy2"/>
    <dgm:cxn modelId="{F872BEBA-8DBB-4563-98F9-B44793711628}" type="presParOf" srcId="{B3E3562C-E9E4-49D7-9475-8483DC812DF1}" destId="{361546AA-BA87-4B8D-95CE-FCF183B7E298}" srcOrd="0" destOrd="0" presId="urn:microsoft.com/office/officeart/2005/8/layout/hierarchy2"/>
    <dgm:cxn modelId="{A1CAD34A-F9B6-4DF6-8900-B7482F702E9C}" type="presParOf" srcId="{B3E3562C-E9E4-49D7-9475-8483DC812DF1}" destId="{0B656EED-69B7-4F90-BADF-9E4E799CB68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D088E1-0061-40B7-953A-736AB8B04526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</dgm:pt>
    <dgm:pt modelId="{89A74156-34D8-4B9E-8D7F-465A52620CE7}">
      <dgm:prSet phldrT="[Text]"/>
      <dgm:spPr/>
      <dgm:t>
        <a:bodyPr/>
        <a:lstStyle/>
        <a:p>
          <a:pPr algn="just"/>
          <a:r>
            <a:rPr lang="en-US" dirty="0" err="1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Geostat</a:t>
          </a:r>
          <a:r>
            <a: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using dual coding (</a:t>
          </a:r>
          <a:r>
            <a:rPr lang="en-US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IRIS and manually</a:t>
          </a:r>
          <a:r>
            <a:rPr lang="en-US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) system for coding of causes of death</a:t>
          </a:r>
          <a:endParaRPr lang="en-US" b="1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6EC451-52AE-4163-88F9-CB21D6B48E49}" type="parTrans" cxnId="{B337C383-BE56-45F2-B620-93267803A830}">
      <dgm:prSet/>
      <dgm:spPr/>
      <dgm:t>
        <a:bodyPr/>
        <a:lstStyle/>
        <a:p>
          <a:endParaRPr lang="en-US">
            <a:solidFill>
              <a:schemeClr val="accent2">
                <a:lumMod val="50000"/>
              </a:schemeClr>
            </a:solidFill>
          </a:endParaRPr>
        </a:p>
      </dgm:t>
    </dgm:pt>
    <dgm:pt modelId="{828D4891-A6A6-404B-A0DE-13CAF1AB7622}" type="sibTrans" cxnId="{B337C383-BE56-45F2-B620-93267803A830}">
      <dgm:prSet/>
      <dgm:spPr/>
      <dgm:t>
        <a:bodyPr/>
        <a:lstStyle/>
        <a:p>
          <a:endParaRPr lang="en-US">
            <a:solidFill>
              <a:schemeClr val="accent2">
                <a:lumMod val="50000"/>
              </a:schemeClr>
            </a:solidFill>
          </a:endParaRPr>
        </a:p>
      </dgm:t>
    </dgm:pt>
    <dgm:pt modelId="{EC0BAFFF-3C97-403A-88A6-E83566C08DE3}">
      <dgm:prSet phldrT="[Text]"/>
      <dgm:spPr/>
      <dgm:t>
        <a:bodyPr/>
        <a:lstStyle/>
        <a:p>
          <a:pPr algn="just"/>
          <a:r>
            <a:rPr lang="en-US" b="1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ANACOD</a:t>
          </a:r>
          <a:r>
            <a:rPr lang="en-US" b="1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program used to  check the quality of data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897735BA-ED7A-4511-A38C-99F4E914998D}" type="parTrans" cxnId="{E1669F50-066B-44E0-A188-95DC73FA6C04}">
      <dgm:prSet/>
      <dgm:spPr/>
      <dgm:t>
        <a:bodyPr/>
        <a:lstStyle/>
        <a:p>
          <a:endParaRPr lang="en-US">
            <a:solidFill>
              <a:schemeClr val="accent2">
                <a:lumMod val="50000"/>
              </a:schemeClr>
            </a:solidFill>
          </a:endParaRPr>
        </a:p>
      </dgm:t>
    </dgm:pt>
    <dgm:pt modelId="{43798A99-489E-4BAD-ACCC-9C04EB54DA62}" type="sibTrans" cxnId="{E1669F50-066B-44E0-A188-95DC73FA6C04}">
      <dgm:prSet/>
      <dgm:spPr/>
      <dgm:t>
        <a:bodyPr/>
        <a:lstStyle/>
        <a:p>
          <a:endParaRPr lang="en-US">
            <a:solidFill>
              <a:schemeClr val="accent2">
                <a:lumMod val="50000"/>
              </a:schemeClr>
            </a:solidFill>
          </a:endParaRPr>
        </a:p>
      </dgm:t>
    </dgm:pt>
    <dgm:pt modelId="{A3E51218-7494-4E03-81B2-2A2E59DA46B8}" type="pres">
      <dgm:prSet presAssocID="{B7D088E1-0061-40B7-953A-736AB8B04526}" presName="compositeShape" presStyleCnt="0">
        <dgm:presLayoutVars>
          <dgm:chMax val="2"/>
          <dgm:dir/>
          <dgm:resizeHandles val="exact"/>
        </dgm:presLayoutVars>
      </dgm:prSet>
      <dgm:spPr/>
    </dgm:pt>
    <dgm:pt modelId="{D9758E48-B910-432E-96FE-3E66CCF02AB1}" type="pres">
      <dgm:prSet presAssocID="{B7D088E1-0061-40B7-953A-736AB8B04526}" presName="ribbon" presStyleLbl="node1" presStyleIdx="0" presStyleCnt="1"/>
      <dgm:spPr/>
    </dgm:pt>
    <dgm:pt modelId="{07F822D2-D018-48EE-B29D-7CB1E9D692DB}" type="pres">
      <dgm:prSet presAssocID="{B7D088E1-0061-40B7-953A-736AB8B04526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8C3AD6-1DED-4300-BDB2-33A801CB5C1A}" type="pres">
      <dgm:prSet presAssocID="{B7D088E1-0061-40B7-953A-736AB8B04526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ED2F62-40CD-41D7-8D4E-F0C6720349BC}" type="presOf" srcId="{89A74156-34D8-4B9E-8D7F-465A52620CE7}" destId="{07F822D2-D018-48EE-B29D-7CB1E9D692DB}" srcOrd="0" destOrd="0" presId="urn:microsoft.com/office/officeart/2005/8/layout/arrow6"/>
    <dgm:cxn modelId="{5407BB80-CCFE-42AF-8748-5F929124917E}" type="presOf" srcId="{B7D088E1-0061-40B7-953A-736AB8B04526}" destId="{A3E51218-7494-4E03-81B2-2A2E59DA46B8}" srcOrd="0" destOrd="0" presId="urn:microsoft.com/office/officeart/2005/8/layout/arrow6"/>
    <dgm:cxn modelId="{92AE06C6-3421-48B6-9DF9-D807E9C6779F}" type="presOf" srcId="{EC0BAFFF-3C97-403A-88A6-E83566C08DE3}" destId="{AC8C3AD6-1DED-4300-BDB2-33A801CB5C1A}" srcOrd="0" destOrd="0" presId="urn:microsoft.com/office/officeart/2005/8/layout/arrow6"/>
    <dgm:cxn modelId="{B337C383-BE56-45F2-B620-93267803A830}" srcId="{B7D088E1-0061-40B7-953A-736AB8B04526}" destId="{89A74156-34D8-4B9E-8D7F-465A52620CE7}" srcOrd="0" destOrd="0" parTransId="{106EC451-52AE-4163-88F9-CB21D6B48E49}" sibTransId="{828D4891-A6A6-404B-A0DE-13CAF1AB7622}"/>
    <dgm:cxn modelId="{E1669F50-066B-44E0-A188-95DC73FA6C04}" srcId="{B7D088E1-0061-40B7-953A-736AB8B04526}" destId="{EC0BAFFF-3C97-403A-88A6-E83566C08DE3}" srcOrd="1" destOrd="0" parTransId="{897735BA-ED7A-4511-A38C-99F4E914998D}" sibTransId="{43798A99-489E-4BAD-ACCC-9C04EB54DA62}"/>
    <dgm:cxn modelId="{7E2FD5A3-390F-47C5-8658-63D5FE9F62D1}" type="presParOf" srcId="{A3E51218-7494-4E03-81B2-2A2E59DA46B8}" destId="{D9758E48-B910-432E-96FE-3E66CCF02AB1}" srcOrd="0" destOrd="0" presId="urn:microsoft.com/office/officeart/2005/8/layout/arrow6"/>
    <dgm:cxn modelId="{FEAFF5A8-2A77-48EC-96DF-279286641AB6}" type="presParOf" srcId="{A3E51218-7494-4E03-81B2-2A2E59DA46B8}" destId="{07F822D2-D018-48EE-B29D-7CB1E9D692DB}" srcOrd="1" destOrd="0" presId="urn:microsoft.com/office/officeart/2005/8/layout/arrow6"/>
    <dgm:cxn modelId="{0A9B168F-FCF5-4A4A-8D99-C5DA61E961C2}" type="presParOf" srcId="{A3E51218-7494-4E03-81B2-2A2E59DA46B8}" destId="{AC8C3AD6-1DED-4300-BDB2-33A801CB5C1A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98891-F890-4294-818E-A446C3DE9F48}">
      <dsp:nvSpPr>
        <dsp:cNvPr id="0" name=""/>
        <dsp:cNvSpPr/>
      </dsp:nvSpPr>
      <dsp:spPr>
        <a:xfrm>
          <a:off x="1195665" y="0"/>
          <a:ext cx="5256211" cy="5256211"/>
        </a:xfrm>
        <a:prstGeom prst="triangl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C00644-3E81-45AA-99FF-9B7575268168}">
      <dsp:nvSpPr>
        <dsp:cNvPr id="0" name=""/>
        <dsp:cNvSpPr/>
      </dsp:nvSpPr>
      <dsp:spPr>
        <a:xfrm>
          <a:off x="3823771" y="528444"/>
          <a:ext cx="3416537" cy="1244243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Public Service Development Agency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Registration of all civil acts including vital events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84510" y="589183"/>
        <a:ext cx="3295059" cy="1122765"/>
      </dsp:txXfrm>
    </dsp:sp>
    <dsp:sp modelId="{D1841A2C-BEBA-4FF7-B127-DFFA8530D006}">
      <dsp:nvSpPr>
        <dsp:cNvPr id="0" name=""/>
        <dsp:cNvSpPr/>
      </dsp:nvSpPr>
      <dsp:spPr>
        <a:xfrm>
          <a:off x="1378487" y="1871414"/>
          <a:ext cx="3416537" cy="1244243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National Center for Disease Control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Quality check of causes of death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39226" y="1932153"/>
        <a:ext cx="3295059" cy="1122765"/>
      </dsp:txXfrm>
    </dsp:sp>
    <dsp:sp modelId="{91891B93-302E-44F7-8479-C8F6C606CEC2}">
      <dsp:nvSpPr>
        <dsp:cNvPr id="0" name=""/>
        <dsp:cNvSpPr/>
      </dsp:nvSpPr>
      <dsp:spPr>
        <a:xfrm>
          <a:off x="4258833" y="3383582"/>
          <a:ext cx="3416537" cy="1244243"/>
        </a:xfrm>
        <a:prstGeom prst="round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National Statistical Office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Collection, processing and dissemination of Vital statistics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19572" y="3444321"/>
        <a:ext cx="3295059" cy="11227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5AC9F-5CE0-4DB9-96C0-2643C6B67A10}">
      <dsp:nvSpPr>
        <dsp:cNvPr id="0" name=""/>
        <dsp:cNvSpPr/>
      </dsp:nvSpPr>
      <dsp:spPr>
        <a:xfrm>
          <a:off x="0" y="2193287"/>
          <a:ext cx="1898113" cy="949056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Geostat</a:t>
          </a:r>
          <a:endParaRPr lang="en-US" sz="21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Producing of VS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797" y="2221084"/>
        <a:ext cx="1842519" cy="893462"/>
      </dsp:txXfrm>
    </dsp:sp>
    <dsp:sp modelId="{FCCECEF8-754F-4057-B5E2-70611667901F}">
      <dsp:nvSpPr>
        <dsp:cNvPr id="0" name=""/>
        <dsp:cNvSpPr/>
      </dsp:nvSpPr>
      <dsp:spPr>
        <a:xfrm rot="18624685">
          <a:off x="1773906" y="2375777"/>
          <a:ext cx="706266" cy="46318"/>
        </a:xfrm>
        <a:custGeom>
          <a:avLst/>
          <a:gdLst/>
          <a:ahLst/>
          <a:cxnLst/>
          <a:rect l="0" t="0" r="0" b="0"/>
          <a:pathLst>
            <a:path>
              <a:moveTo>
                <a:pt x="0" y="23159"/>
              </a:moveTo>
              <a:lnTo>
                <a:pt x="706266" y="2315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09383" y="2381280"/>
        <a:ext cx="35313" cy="35313"/>
      </dsp:txXfrm>
    </dsp:sp>
    <dsp:sp modelId="{5FD187B9-CA55-4D84-A16A-AAF219188C82}">
      <dsp:nvSpPr>
        <dsp:cNvPr id="0" name=""/>
        <dsp:cNvSpPr/>
      </dsp:nvSpPr>
      <dsp:spPr>
        <a:xfrm>
          <a:off x="2355966" y="1632241"/>
          <a:ext cx="1964893" cy="99563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PSDA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Registration of vital events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5127" y="1661402"/>
        <a:ext cx="1906571" cy="937310"/>
      </dsp:txXfrm>
    </dsp:sp>
    <dsp:sp modelId="{40701D4D-1B2B-4877-ABF1-B19F4BAE9C3A}">
      <dsp:nvSpPr>
        <dsp:cNvPr id="0" name=""/>
        <dsp:cNvSpPr/>
      </dsp:nvSpPr>
      <dsp:spPr>
        <a:xfrm rot="2507710">
          <a:off x="4017424" y="2901617"/>
          <a:ext cx="2384859" cy="46318"/>
        </a:xfrm>
        <a:custGeom>
          <a:avLst/>
          <a:gdLst/>
          <a:ahLst/>
          <a:cxnLst/>
          <a:rect l="0" t="0" r="0" b="0"/>
          <a:pathLst>
            <a:path>
              <a:moveTo>
                <a:pt x="0" y="23159"/>
              </a:moveTo>
              <a:lnTo>
                <a:pt x="2384859" y="231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50232" y="2865154"/>
        <a:ext cx="119242" cy="119242"/>
      </dsp:txXfrm>
    </dsp:sp>
    <dsp:sp modelId="{787DD1E6-D0C9-4A6B-86C2-25166F777F09}">
      <dsp:nvSpPr>
        <dsp:cNvPr id="0" name=""/>
        <dsp:cNvSpPr/>
      </dsp:nvSpPr>
      <dsp:spPr>
        <a:xfrm>
          <a:off x="6098848" y="3282072"/>
          <a:ext cx="2686822" cy="8748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Medical Institutions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Medical certificates without </a:t>
          </a:r>
          <a:r>
            <a:rPr lang="en-US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CoD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24471" y="3307695"/>
        <a:ext cx="2635576" cy="823597"/>
      </dsp:txXfrm>
    </dsp:sp>
    <dsp:sp modelId="{20553267-F062-4FD0-BFAA-51FAD94BAE23}">
      <dsp:nvSpPr>
        <dsp:cNvPr id="0" name=""/>
        <dsp:cNvSpPr/>
      </dsp:nvSpPr>
      <dsp:spPr>
        <a:xfrm rot="22350">
          <a:off x="4320836" y="2113843"/>
          <a:ext cx="2136164" cy="46318"/>
        </a:xfrm>
        <a:custGeom>
          <a:avLst/>
          <a:gdLst/>
          <a:ahLst/>
          <a:cxnLst/>
          <a:rect l="0" t="0" r="0" b="0"/>
          <a:pathLst>
            <a:path>
              <a:moveTo>
                <a:pt x="0" y="23159"/>
              </a:moveTo>
              <a:lnTo>
                <a:pt x="2136164" y="231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35514" y="2083598"/>
        <a:ext cx="106808" cy="106808"/>
      </dsp:txXfrm>
    </dsp:sp>
    <dsp:sp modelId="{CE144A05-3397-4968-B333-AED65C453B44}">
      <dsp:nvSpPr>
        <dsp:cNvPr id="0" name=""/>
        <dsp:cNvSpPr/>
      </dsp:nvSpPr>
      <dsp:spPr>
        <a:xfrm>
          <a:off x="6456978" y="1727401"/>
          <a:ext cx="2328692" cy="83308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Local Authorities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Non-medical births/deaths </a:t>
          </a:r>
          <a:r>
            <a:rPr lang="en-US" sz="9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statements</a:t>
          </a:r>
          <a:endParaRPr lang="en-US" sz="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81378" y="1751801"/>
        <a:ext cx="2279892" cy="784289"/>
      </dsp:txXfrm>
    </dsp:sp>
    <dsp:sp modelId="{6025884F-00D3-480A-A6E3-725EAA3C126D}">
      <dsp:nvSpPr>
        <dsp:cNvPr id="0" name=""/>
        <dsp:cNvSpPr/>
      </dsp:nvSpPr>
      <dsp:spPr>
        <a:xfrm rot="19599693">
          <a:off x="4094167" y="1349819"/>
          <a:ext cx="2755103" cy="46318"/>
        </a:xfrm>
        <a:custGeom>
          <a:avLst/>
          <a:gdLst/>
          <a:ahLst/>
          <a:cxnLst/>
          <a:rect l="0" t="0" r="0" b="0"/>
          <a:pathLst>
            <a:path>
              <a:moveTo>
                <a:pt x="0" y="23159"/>
              </a:moveTo>
              <a:lnTo>
                <a:pt x="2755103" y="231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02841" y="1304100"/>
        <a:ext cx="137755" cy="137755"/>
      </dsp:txXfrm>
    </dsp:sp>
    <dsp:sp modelId="{D0605267-73DC-4548-9E6A-AAEA187674A5}">
      <dsp:nvSpPr>
        <dsp:cNvPr id="0" name=""/>
        <dsp:cNvSpPr/>
      </dsp:nvSpPr>
      <dsp:spPr>
        <a:xfrm>
          <a:off x="6622579" y="197741"/>
          <a:ext cx="2163091" cy="8363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Consulate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notification of vital events</a:t>
          </a:r>
        </a:p>
      </dsp:txBody>
      <dsp:txXfrm>
        <a:off x="6647074" y="222236"/>
        <a:ext cx="2114101" cy="787322"/>
      </dsp:txXfrm>
    </dsp:sp>
    <dsp:sp modelId="{E74E252A-A059-4921-B5D4-27D8F4A19746}">
      <dsp:nvSpPr>
        <dsp:cNvPr id="0" name=""/>
        <dsp:cNvSpPr/>
      </dsp:nvSpPr>
      <dsp:spPr>
        <a:xfrm rot="2916164">
          <a:off x="1728908" y="3019380"/>
          <a:ext cx="999074" cy="46318"/>
        </a:xfrm>
        <a:custGeom>
          <a:avLst/>
          <a:gdLst/>
          <a:ahLst/>
          <a:cxnLst/>
          <a:rect l="0" t="0" r="0" b="0"/>
          <a:pathLst>
            <a:path>
              <a:moveTo>
                <a:pt x="0" y="23159"/>
              </a:moveTo>
              <a:lnTo>
                <a:pt x="999074" y="23159"/>
              </a:lnTo>
            </a:path>
          </a:pathLst>
        </a:custGeom>
        <a:noFill/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03468" y="3017563"/>
        <a:ext cx="49953" cy="49953"/>
      </dsp:txXfrm>
    </dsp:sp>
    <dsp:sp modelId="{1F3F12B9-B34D-40AA-B055-3B4C8CDFDC39}">
      <dsp:nvSpPr>
        <dsp:cNvPr id="0" name=""/>
        <dsp:cNvSpPr/>
      </dsp:nvSpPr>
      <dsp:spPr>
        <a:xfrm>
          <a:off x="2558777" y="2919447"/>
          <a:ext cx="1991265" cy="995632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NCDC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Quality check of </a:t>
          </a:r>
          <a:r>
            <a:rPr lang="en-US" sz="1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CoD</a:t>
          </a:r>
          <a:endParaRPr lang="en-US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87938" y="2948608"/>
        <a:ext cx="1932943" cy="937310"/>
      </dsp:txXfrm>
    </dsp:sp>
    <dsp:sp modelId="{81E3C19D-4AE3-4BF2-B5FC-14BFFDA50FEF}">
      <dsp:nvSpPr>
        <dsp:cNvPr id="0" name=""/>
        <dsp:cNvSpPr/>
      </dsp:nvSpPr>
      <dsp:spPr>
        <a:xfrm rot="2545574">
          <a:off x="4271456" y="4111858"/>
          <a:ext cx="2127810" cy="46318"/>
        </a:xfrm>
        <a:custGeom>
          <a:avLst/>
          <a:gdLst/>
          <a:ahLst/>
          <a:cxnLst/>
          <a:rect l="0" t="0" r="0" b="0"/>
          <a:pathLst>
            <a:path>
              <a:moveTo>
                <a:pt x="0" y="23159"/>
              </a:moveTo>
              <a:lnTo>
                <a:pt x="2127810" y="231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82166" y="4081822"/>
        <a:ext cx="106390" cy="106390"/>
      </dsp:txXfrm>
    </dsp:sp>
    <dsp:sp modelId="{361546AA-BA87-4B8D-95CE-FCF183B7E298}">
      <dsp:nvSpPr>
        <dsp:cNvPr id="0" name=""/>
        <dsp:cNvSpPr/>
      </dsp:nvSpPr>
      <dsp:spPr>
        <a:xfrm>
          <a:off x="6120679" y="4391700"/>
          <a:ext cx="2447911" cy="9221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Medical Institutions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Medical certificates including </a:t>
          </a:r>
          <a:r>
            <a:rPr lang="en-US" sz="12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CoD</a:t>
          </a:r>
          <a:endParaRPr lang="en-US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147688" y="4418709"/>
        <a:ext cx="2393893" cy="8681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58E48-B910-432E-96FE-3E66CCF02AB1}">
      <dsp:nvSpPr>
        <dsp:cNvPr id="0" name=""/>
        <dsp:cNvSpPr/>
      </dsp:nvSpPr>
      <dsp:spPr>
        <a:xfrm>
          <a:off x="1166992" y="0"/>
          <a:ext cx="5597240" cy="2238896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F822D2-D018-48EE-B29D-7CB1E9D692DB}">
      <dsp:nvSpPr>
        <dsp:cNvPr id="0" name=""/>
        <dsp:cNvSpPr/>
      </dsp:nvSpPr>
      <dsp:spPr>
        <a:xfrm>
          <a:off x="1838660" y="391806"/>
          <a:ext cx="1847089" cy="10970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Geostat</a:t>
          </a:r>
          <a:r>
            <a:rPr lang="en-US" sz="14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using dual coding (</a:t>
          </a:r>
          <a:r>
            <a:rPr lang="en-US" sz="1400" b="1" kern="12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IRIS and manually</a:t>
          </a:r>
          <a:r>
            <a:rPr lang="en-US" sz="1400" kern="12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) system for coding of causes of death</a:t>
          </a:r>
          <a:endParaRPr lang="en-US" sz="1400" b="1" kern="1200" dirty="0">
            <a:solidFill>
              <a:schemeClr val="accent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38660" y="391806"/>
        <a:ext cx="1847089" cy="1097059"/>
      </dsp:txXfrm>
    </dsp:sp>
    <dsp:sp modelId="{AC8C3AD6-1DED-4300-BDB2-33A801CB5C1A}">
      <dsp:nvSpPr>
        <dsp:cNvPr id="0" name=""/>
        <dsp:cNvSpPr/>
      </dsp:nvSpPr>
      <dsp:spPr>
        <a:xfrm>
          <a:off x="3965612" y="750030"/>
          <a:ext cx="2182923" cy="1097059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9784" rIns="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ANACOD</a:t>
          </a:r>
          <a:r>
            <a:rPr lang="en-US" sz="1400" b="1" kern="120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400" kern="120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program used to  check the quality of data</a:t>
          </a:r>
          <a:endParaRPr lang="en-US" sz="1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965612" y="750030"/>
        <a:ext cx="2182923" cy="10970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4521" cy="46590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8693" y="0"/>
            <a:ext cx="3014521" cy="46590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708342B-E735-4673-9A69-75C5D27BB4F3}" type="datetime1">
              <a:rPr lang="en-US" altLang="en-US"/>
              <a:pPr>
                <a:defRPr/>
              </a:pPr>
              <a:t>12/8/2017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1710"/>
            <a:ext cx="3014521" cy="46590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8693" y="8841710"/>
            <a:ext cx="3014521" cy="46590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621498A-204E-41F0-A3C4-509754CE3B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725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521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693" y="0"/>
            <a:ext cx="3014521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8500"/>
            <a:ext cx="4656138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160" y="4422345"/>
            <a:ext cx="5564520" cy="4188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10"/>
            <a:ext cx="3014521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693" y="8841710"/>
            <a:ext cx="3014521" cy="465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FF357FE5-6622-49D2-ACB7-95C5BF442D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091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F7BF4-7E20-5B4D-83B0-157555368A9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6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"/>
          <p:cNvSpPr>
            <a:spLocks noChangeArrowheads="1"/>
          </p:cNvSpPr>
          <p:nvPr/>
        </p:nvSpPr>
        <p:spPr bwMode="auto">
          <a:xfrm>
            <a:off x="323850" y="6524625"/>
            <a:ext cx="8820150" cy="333375"/>
          </a:xfrm>
          <a:prstGeom prst="rect">
            <a:avLst/>
          </a:prstGeom>
          <a:solidFill>
            <a:srgbClr val="545454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5" name="Rectangle 101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2A3990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6" name="Rectangle 102"/>
          <p:cNvSpPr>
            <a:spLocks noChangeArrowheads="1"/>
          </p:cNvSpPr>
          <p:nvPr/>
        </p:nvSpPr>
        <p:spPr bwMode="auto">
          <a:xfrm>
            <a:off x="0" y="6524625"/>
            <a:ext cx="323850" cy="333375"/>
          </a:xfrm>
          <a:prstGeom prst="rect">
            <a:avLst/>
          </a:prstGeom>
          <a:solidFill>
            <a:srgbClr val="E17B1C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7" name="Text Box 107"/>
          <p:cNvSpPr txBox="1">
            <a:spLocks noChangeArrowheads="1"/>
          </p:cNvSpPr>
          <p:nvPr/>
        </p:nvSpPr>
        <p:spPr bwMode="auto">
          <a:xfrm>
            <a:off x="1547813" y="5157788"/>
            <a:ext cx="2519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altLang="en-US" sz="1800"/>
          </a:p>
        </p:txBody>
      </p:sp>
      <p:sp>
        <p:nvSpPr>
          <p:cNvPr id="8" name="Text Box 110"/>
          <p:cNvSpPr txBox="1">
            <a:spLocks noChangeArrowheads="1"/>
          </p:cNvSpPr>
          <p:nvPr/>
        </p:nvSpPr>
        <p:spPr bwMode="auto">
          <a:xfrm>
            <a:off x="1671638" y="4960938"/>
            <a:ext cx="2179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3190" name="Rectangle 1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754885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Click to edit Master subtitle style</a:t>
            </a:r>
            <a:endParaRPr lang="en-US" dirty="0"/>
          </a:p>
        </p:txBody>
      </p:sp>
      <p:sp>
        <p:nvSpPr>
          <p:cNvPr id="3189" name="Rectangle 11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244859"/>
            <a:ext cx="7772400" cy="1470025"/>
          </a:xfrm>
        </p:spPr>
        <p:txBody>
          <a:bodyPr/>
          <a:lstStyle>
            <a:lvl1pPr algn="ctr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23850" y="6524625"/>
            <a:ext cx="8820150" cy="333375"/>
          </a:xfrm>
          <a:prstGeom prst="rect">
            <a:avLst/>
          </a:prstGeom>
          <a:solidFill>
            <a:srgbClr val="545454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0" y="989013"/>
            <a:ext cx="9144000" cy="0"/>
          </a:xfrm>
          <a:prstGeom prst="line">
            <a:avLst/>
          </a:prstGeom>
          <a:noFill/>
          <a:ln w="20955">
            <a:solidFill>
              <a:srgbClr val="E17B1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2A3990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0" y="6524625"/>
            <a:ext cx="323850" cy="333375"/>
          </a:xfrm>
          <a:prstGeom prst="rect">
            <a:avLst/>
          </a:prstGeom>
          <a:solidFill>
            <a:srgbClr val="E17B1C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pic>
        <p:nvPicPr>
          <p:cNvPr id="10" name="Picture 115" descr="FINAL ESCAP LOGO 2008 REDUCED NO LINE COLO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541338"/>
            <a:ext cx="1863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4422"/>
            <a:ext cx="5111750" cy="4911741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4422"/>
            <a:ext cx="3008313" cy="4911741"/>
          </a:xfrm>
        </p:spPr>
        <p:txBody>
          <a:bodyPr/>
          <a:lstStyle>
            <a:lvl1pPr marL="0" indent="0">
              <a:buNone/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06358"/>
            <a:ext cx="5843588" cy="793750"/>
          </a:xfrm>
        </p:spPr>
        <p:txBody>
          <a:bodyPr/>
          <a:lstStyle>
            <a:lvl1pPr>
              <a:defRPr sz="2800" b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11" name="Rectangle 1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ESCAP and Plan: Working together to ‘Make Every Life Count’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23850" y="6524625"/>
            <a:ext cx="8820150" cy="333375"/>
          </a:xfrm>
          <a:prstGeom prst="rect">
            <a:avLst/>
          </a:prstGeom>
          <a:solidFill>
            <a:srgbClr val="545454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0" y="989013"/>
            <a:ext cx="9144000" cy="0"/>
          </a:xfrm>
          <a:prstGeom prst="line">
            <a:avLst/>
          </a:prstGeom>
          <a:noFill/>
          <a:ln w="20955">
            <a:solidFill>
              <a:srgbClr val="E17B1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2A3990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6524625"/>
            <a:ext cx="323850" cy="333375"/>
          </a:xfrm>
          <a:prstGeom prst="rect">
            <a:avLst/>
          </a:prstGeom>
          <a:solidFill>
            <a:srgbClr val="E17B1C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pic>
        <p:nvPicPr>
          <p:cNvPr id="9" name="Picture 115" descr="FINAL ESCAP LOGO 2008 REDUCED NO LINE COLO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541338"/>
            <a:ext cx="1863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2983"/>
            <a:ext cx="5486400" cy="35845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10" name="Rectangle 1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ESCAP and Plan: Working together to ‘Make Every Life Count’</a:t>
            </a:r>
          </a:p>
        </p:txBody>
      </p:sp>
      <p:sp>
        <p:nvSpPr>
          <p:cNvPr id="11" name="Rectangle 120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Statistics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323850" y="6524625"/>
            <a:ext cx="8820150" cy="333375"/>
          </a:xfrm>
          <a:prstGeom prst="rect">
            <a:avLst/>
          </a:prstGeom>
          <a:solidFill>
            <a:srgbClr val="545454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0" y="989013"/>
            <a:ext cx="9144000" cy="0"/>
          </a:xfrm>
          <a:prstGeom prst="line">
            <a:avLst/>
          </a:prstGeom>
          <a:noFill/>
          <a:ln w="20955">
            <a:solidFill>
              <a:srgbClr val="E17B1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2A3990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0" y="6524625"/>
            <a:ext cx="323850" cy="333375"/>
          </a:xfrm>
          <a:prstGeom prst="rect">
            <a:avLst/>
          </a:prstGeom>
          <a:solidFill>
            <a:srgbClr val="E17B1C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pic>
        <p:nvPicPr>
          <p:cNvPr id="8" name="Picture 115" descr="FINAL ESCAP LOGO 2008 REDUCED NO LINE COLO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541338"/>
            <a:ext cx="1863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9" name="Rectangle 1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ESCAP and Plan: Working together to ‘Make Every Life Count’</a:t>
            </a:r>
          </a:p>
        </p:txBody>
      </p:sp>
      <p:sp>
        <p:nvSpPr>
          <p:cNvPr id="10" name="Rectangle 120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Statistics Division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323850" y="6524625"/>
            <a:ext cx="8820150" cy="333375"/>
          </a:xfrm>
          <a:prstGeom prst="rect">
            <a:avLst/>
          </a:prstGeom>
          <a:solidFill>
            <a:srgbClr val="545454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0" y="989013"/>
            <a:ext cx="9144000" cy="0"/>
          </a:xfrm>
          <a:prstGeom prst="line">
            <a:avLst/>
          </a:prstGeom>
          <a:noFill/>
          <a:ln w="20955">
            <a:solidFill>
              <a:srgbClr val="E17B1C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0" y="0"/>
            <a:ext cx="323850" cy="6858000"/>
          </a:xfrm>
          <a:prstGeom prst="rect">
            <a:avLst/>
          </a:prstGeom>
          <a:solidFill>
            <a:srgbClr val="2A3990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0" y="6524625"/>
            <a:ext cx="323850" cy="333375"/>
          </a:xfrm>
          <a:prstGeom prst="rect">
            <a:avLst/>
          </a:prstGeom>
          <a:solidFill>
            <a:srgbClr val="E17B1C"/>
          </a:solidFill>
          <a:ln w="0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z="1800"/>
          </a:p>
        </p:txBody>
      </p:sp>
      <p:pic>
        <p:nvPicPr>
          <p:cNvPr id="8" name="Picture 115" descr="FINAL ESCAP LOGO 2008 REDUCED NO LINE COLO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541338"/>
            <a:ext cx="1863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15888"/>
            <a:ext cx="2108200" cy="6265862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175375" cy="6265862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9" name="Rectangle 1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ESCAP and Plan: Working together to ‘Make Every Life Count’</a:t>
            </a:r>
          </a:p>
        </p:txBody>
      </p:sp>
      <p:sp>
        <p:nvSpPr>
          <p:cNvPr id="10" name="Rectangle 120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Statistics Division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45022" cy="778098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339850" indent="-425450">
              <a:buSzPct val="100000"/>
              <a:buFontTx/>
              <a:buBlip>
                <a:blip r:embed="rId2"/>
              </a:buBlip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792288" indent="-420688">
              <a:buSzPct val="100000"/>
              <a:buFontTx/>
              <a:buBlip>
                <a:blip r:embed="rId3"/>
              </a:buBlip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</p:txBody>
      </p:sp>
      <p:pic>
        <p:nvPicPr>
          <p:cNvPr id="7" name="Picture 6" descr="content-bg-01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61" r="22134"/>
          <a:stretch/>
        </p:blipFill>
        <p:spPr>
          <a:xfrm>
            <a:off x="7409031" y="0"/>
            <a:ext cx="1734969" cy="216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377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bg-stamp.png"/>
          <p:cNvPicPr>
            <a:picLocks noChangeAspect="1"/>
          </p:cNvPicPr>
          <p:nvPr userDrawn="1"/>
        </p:nvPicPr>
        <p:blipFill rotWithShape="1">
          <a:blip r:embed="rId2">
            <a:alphaModFix amt="4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8" t="10735" b="14736"/>
          <a:stretch/>
        </p:blipFill>
        <p:spPr>
          <a:xfrm>
            <a:off x="-42334" y="0"/>
            <a:ext cx="8917700" cy="6858000"/>
          </a:xfrm>
          <a:prstGeom prst="rect">
            <a:avLst/>
          </a:prstGeom>
        </p:spPr>
      </p:pic>
      <p:pic>
        <p:nvPicPr>
          <p:cNvPr id="15" name="Picture 14" descr="bg-2-01-0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334" y="423334"/>
            <a:ext cx="9186333" cy="1337588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651638" y="2305403"/>
            <a:ext cx="7840724" cy="1470025"/>
          </a:xfrm>
        </p:spPr>
        <p:txBody>
          <a:bodyPr/>
          <a:lstStyle>
            <a:lvl1pPr algn="ctr">
              <a:defRPr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AU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05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25538"/>
            <a:ext cx="843597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  <a:endParaRPr lang="en-US" altLang="en-US"/>
          </a:p>
        </p:txBody>
      </p:sp>
      <p:sp>
        <p:nvSpPr>
          <p:cNvPr id="1027" name="Rectangle 1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5843588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title style</a:t>
            </a:r>
            <a:endParaRPr lang="en-US" altLang="en-US"/>
          </a:p>
        </p:txBody>
      </p:sp>
      <p:sp>
        <p:nvSpPr>
          <p:cNvPr id="9" name="Rectangle 117"/>
          <p:cNvSpPr>
            <a:spLocks noGrp="1" noChangeArrowheads="1"/>
          </p:cNvSpPr>
          <p:nvPr>
            <p:ph type="ftr" sz="quarter" idx="3"/>
          </p:nvPr>
        </p:nvSpPr>
        <p:spPr>
          <a:xfrm>
            <a:off x="439738" y="6581775"/>
            <a:ext cx="4492625" cy="215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ESCAP and Plan: Working together to ‘Make Every Life Count’</a:t>
            </a:r>
          </a:p>
        </p:txBody>
      </p:sp>
      <p:sp>
        <p:nvSpPr>
          <p:cNvPr id="10" name="Rectangle 120"/>
          <p:cNvSpPr>
            <a:spLocks noGrp="1" noChangeArrowheads="1"/>
          </p:cNvSpPr>
          <p:nvPr>
            <p:ph type="dt" sz="half" idx="2"/>
          </p:nvPr>
        </p:nvSpPr>
        <p:spPr>
          <a:xfrm>
            <a:off x="6372225" y="115888"/>
            <a:ext cx="2771775" cy="36036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Statistics Division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A3990"/>
          </a:solidFill>
          <a:latin typeface="+mj-lt"/>
          <a:ea typeface="+mj-ea"/>
          <a:cs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A3990"/>
          </a:solidFill>
          <a:latin typeface="Calibri" pitchFamily="34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A3990"/>
          </a:solidFill>
          <a:latin typeface="Calibri" pitchFamily="34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A3990"/>
          </a:solidFill>
          <a:latin typeface="Calibri" pitchFamily="34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A3990"/>
          </a:solidFill>
          <a:latin typeface="Calibri" pitchFamily="34" charset="0"/>
          <a:ea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A399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A399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A399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A399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A399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A399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A399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2A399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2A3990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2A399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2A399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2A399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2A399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744" y="2204864"/>
            <a:ext cx="7630511" cy="1484415"/>
          </a:xfrm>
        </p:spPr>
        <p:txBody>
          <a:bodyPr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CRVS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Georgia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10359" y="5554069"/>
            <a:ext cx="9144000" cy="13039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Workshop for selected National CRVS Focal Points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12-14 December 2017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043608" y="3689279"/>
            <a:ext cx="7630511" cy="148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0000"/>
                </a:solidFill>
                <a:latin typeface="+mj-lt"/>
                <a:ea typeface="+mj-ea"/>
                <a:cs typeface="Arial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A3990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A3990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A3990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A3990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A3990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A3990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A3990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A3990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r>
              <a:rPr lang="en-US" sz="2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Paata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Shavishvili-Geostat</a:t>
            </a:r>
            <a:endParaRPr lang="ka-GE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Miranda </a:t>
            </a:r>
            <a:r>
              <a:rPr lang="en-US" sz="20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Arabidze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-PSDA</a:t>
            </a:r>
          </a:p>
          <a:p>
            <a:pPr algn="r"/>
            <a: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kern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63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Steps for improving birth and death registration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610600" cy="4464496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/>
              <a:t>In </a:t>
            </a:r>
            <a:r>
              <a:rPr lang="en-US" sz="2200" dirty="0"/>
              <a:t>2017 </a:t>
            </a:r>
            <a:r>
              <a:rPr lang="en-US" sz="2200" dirty="0" smtClean="0"/>
              <a:t>to improve quality of birth and death registration It was introduced long and short form of medical certificate;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/>
              <a:t>from 2017 NCDC (National Center for Disease Control) is responsible for collection of data through online system of birth and registration and check quality of filled medical certificates;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/>
              <a:t>Link to other registers with death registration system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/>
              <a:t>Adopt the system of Verbal autopsy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/>
              <a:t>Adopt the institute of “Coroner” - public officer whose primary function is to investigate any death thought to be of other than natural causes. 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smtClean="0"/>
              <a:t>For coverage issues-establishing Population Register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725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Sylfaen" pitchFamily="18" charset="0"/>
              </a:rPr>
              <a:t>Dissemination of Vital Statistics</a:t>
            </a:r>
            <a:endParaRPr lang="en-US" sz="2400" b="1" dirty="0">
              <a:latin typeface="Sylfae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66795064"/>
              </p:ext>
            </p:extLst>
          </p:nvPr>
        </p:nvGraphicFramePr>
        <p:xfrm>
          <a:off x="179512" y="1556793"/>
          <a:ext cx="8915400" cy="50486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43300"/>
                <a:gridCol w="1785292"/>
                <a:gridCol w="3586808"/>
              </a:tblGrid>
              <a:tr h="43254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periodicity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Date in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ka-GE" sz="1600" dirty="0" smtClean="0">
                          <a:latin typeface="Sylfaen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ka-GE" sz="1600" dirty="0" smtClean="0">
                          <a:latin typeface="Sylfaen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09153">
                <a:tc>
                  <a:txBody>
                    <a:bodyPr/>
                    <a:lstStyle/>
                    <a:p>
                      <a:pPr algn="l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Births</a:t>
                      </a:r>
                    </a:p>
                    <a:p>
                      <a:pPr algn="l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Deaths</a:t>
                      </a:r>
                    </a:p>
                    <a:p>
                      <a:pPr algn="l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Marriages</a:t>
                      </a:r>
                    </a:p>
                    <a:p>
                      <a:pPr algn="l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Divorces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1F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annual</a:t>
                      </a:r>
                      <a:endParaRPr kumimoji="0" lang="ka-GE" sz="1600" kern="1200" dirty="0" smtClean="0">
                        <a:solidFill>
                          <a:schemeClr val="dk1"/>
                        </a:solidFill>
                        <a:latin typeface="Sylfaen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kumimoji="0" lang="ka-GE" sz="1600" kern="1200" dirty="0" smtClean="0">
                        <a:solidFill>
                          <a:schemeClr val="dk1"/>
                        </a:solidFill>
                        <a:latin typeface="Sylfaen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Sylfaen" pitchFamily="18" charset="0"/>
                          <a:ea typeface="+mn-ea"/>
                          <a:cs typeface="Times New Roman" panose="02020603050405020304" pitchFamily="18" charset="0"/>
                        </a:rPr>
                        <a:t>semi annual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1F2FD"/>
                    </a:solidFill>
                  </a:tcPr>
                </a:tc>
                <a:tc>
                  <a:txBody>
                    <a:bodyPr/>
                    <a:lstStyle/>
                    <a:p>
                      <a:pPr marL="1200150" indent="-120015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March</a:t>
                      </a:r>
                      <a:r>
                        <a:rPr lang="ka-GE" sz="1600" b="1" dirty="0" smtClean="0">
                          <a:latin typeface="Sylfaen" pitchFamily="18" charset="0"/>
                          <a:cs typeface="Times New Roman" panose="02020603050405020304" pitchFamily="18" charset="0"/>
                        </a:rPr>
                        <a:t> –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of</a:t>
                      </a:r>
                      <a:r>
                        <a:rPr lang="ka-GE" sz="1600" b="0" dirty="0" smtClean="0">
                          <a:latin typeface="Sylfae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 (t-1)</a:t>
                      </a:r>
                      <a:r>
                        <a:rPr kumimoji="0" lang="ka-GE" sz="1600" kern="1200" dirty="0" smtClean="0">
                          <a:solidFill>
                            <a:schemeClr val="dk1"/>
                          </a:solidFill>
                          <a:latin typeface="Sylfaen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200150" indent="-1200150"/>
                      <a:endParaRPr lang="en-US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200150" indent="-1200150"/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September</a:t>
                      </a:r>
                      <a:r>
                        <a:rPr lang="ka-GE" sz="1600" b="1" dirty="0" smtClean="0">
                          <a:latin typeface="Sylfaen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of I-II quarter of Y(t)</a:t>
                      </a:r>
                      <a:endParaRPr lang="ka-GE" sz="1600" b="0" dirty="0" smtClean="0">
                        <a:latin typeface="Sylfaen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1F2FD"/>
                    </a:solidFill>
                  </a:tcPr>
                </a:tc>
              </a:tr>
              <a:tr h="699409">
                <a:tc>
                  <a:txBody>
                    <a:bodyPr/>
                    <a:lstStyle/>
                    <a:p>
                      <a:pPr algn="l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Number of Population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1F2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annual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1F2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600" dirty="0" smtClean="0">
                          <a:latin typeface="Sylfae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- 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of</a:t>
                      </a:r>
                      <a:r>
                        <a:rPr lang="ka-GE" sz="1600" b="0" dirty="0" smtClean="0">
                          <a:latin typeface="Sylfae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 (t)</a:t>
                      </a:r>
                      <a:r>
                        <a:rPr kumimoji="0" lang="ka-GE" sz="1600" kern="1200" dirty="0" smtClean="0">
                          <a:solidFill>
                            <a:schemeClr val="dk1"/>
                          </a:solidFill>
                          <a:latin typeface="Sylfaen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ka-GE" sz="1600" dirty="0" smtClean="0">
                        <a:latin typeface="Sylfaen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1F2FD"/>
                    </a:solidFill>
                  </a:tcPr>
                </a:tc>
              </a:tr>
              <a:tr h="743180">
                <a:tc>
                  <a:txBody>
                    <a:bodyPr/>
                    <a:lstStyle/>
                    <a:p>
                      <a:pPr algn="l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Net Migration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1F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annual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1F2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April - 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of</a:t>
                      </a:r>
                      <a:r>
                        <a:rPr lang="ka-GE" sz="1600" b="0" dirty="0" smtClean="0">
                          <a:latin typeface="Sylfae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 (t-1)</a:t>
                      </a:r>
                      <a:r>
                        <a:rPr kumimoji="0" lang="ka-GE" sz="1600" kern="1200" dirty="0" smtClean="0">
                          <a:solidFill>
                            <a:schemeClr val="dk1"/>
                          </a:solidFill>
                          <a:latin typeface="Sylfaen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1F2FD"/>
                    </a:solidFill>
                  </a:tcPr>
                </a:tc>
              </a:tr>
              <a:tr h="5881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Causes</a:t>
                      </a:r>
                      <a:r>
                        <a:rPr kumimoji="0" lang="en-US" sz="1600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of death statistics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1F2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annual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1F2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June - </a:t>
                      </a:r>
                      <a:r>
                        <a:rPr lang="en-US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 of</a:t>
                      </a:r>
                      <a:r>
                        <a:rPr lang="ka-GE" sz="1600" b="0" dirty="0" smtClean="0">
                          <a:latin typeface="Sylfaen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6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 (t-1)</a:t>
                      </a:r>
                      <a:r>
                        <a:rPr kumimoji="0" lang="ka-GE" sz="1600" kern="1200" dirty="0" smtClean="0">
                          <a:solidFill>
                            <a:schemeClr val="dk1"/>
                          </a:solidFill>
                          <a:latin typeface="Sylfaen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sz="160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1F2FD"/>
                    </a:solidFill>
                  </a:tcPr>
                </a:tc>
              </a:tr>
              <a:tr h="1376279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Statistical Abstract</a:t>
                      </a:r>
                      <a:r>
                        <a:rPr kumimoji="0" lang="ka-GE" sz="1600" b="0" i="0" kern="1200" dirty="0" smtClean="0">
                          <a:solidFill>
                            <a:schemeClr val="dk1"/>
                          </a:solidFill>
                          <a:latin typeface="Sylfaen" pitchFamily="18" charset="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endParaRPr kumimoji="0" lang="en-US" sz="1600" b="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a-GE" sz="1600" b="0" i="0" kern="1200" dirty="0" smtClean="0">
                          <a:solidFill>
                            <a:schemeClr val="dk1"/>
                          </a:solidFill>
                          <a:latin typeface="Sylfaen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kumimoji="0" lang="en-US" sz="1600" b="0" i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Demographic Situation in Georgia</a:t>
                      </a:r>
                      <a:r>
                        <a:rPr kumimoji="0" lang="ka-GE" sz="1600" b="0" i="0" kern="1200" dirty="0" smtClean="0">
                          <a:solidFill>
                            <a:schemeClr val="dk1"/>
                          </a:solidFill>
                          <a:latin typeface="Sylfaen" pitchFamily="18" charset="0"/>
                          <a:ea typeface="+mn-ea"/>
                          <a:cs typeface="Times New Roman" panose="02020603050405020304" pitchFamily="18" charset="0"/>
                        </a:rPr>
                        <a:t>“</a:t>
                      </a:r>
                      <a:endParaRPr kumimoji="0" lang="en-US" sz="1600" b="0" i="0" kern="12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 Georgian and in English available on-line at </a:t>
                      </a:r>
                      <a:r>
                        <a:rPr kumimoji="0" lang="en-US" sz="1600" b="0" i="1" kern="1200" dirty="0" err="1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Geostat’s</a:t>
                      </a:r>
                      <a:r>
                        <a:rPr kumimoji="0" lang="en-US" sz="1600" b="0" i="1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web-page</a:t>
                      </a:r>
                      <a:endParaRPr lang="en-US" sz="16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1F2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annual</a:t>
                      </a:r>
                      <a:endParaRPr kumimoji="0" lang="ka-GE" sz="1600" kern="1200" dirty="0" smtClean="0">
                        <a:solidFill>
                          <a:schemeClr val="dk1"/>
                        </a:solidFill>
                        <a:latin typeface="Sylfaen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1F2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October </a:t>
                      </a:r>
                      <a:endParaRPr lang="ka-GE" sz="1600" dirty="0" smtClean="0">
                        <a:latin typeface="Sylfaen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1F2F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3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targets of the RAF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 1: </a:t>
            </a:r>
            <a:r>
              <a:rPr lang="en-US" dirty="0" smtClean="0"/>
              <a:t>Universal civil registration of vital events – </a:t>
            </a:r>
            <a:r>
              <a:rPr lang="en-US" i="1" dirty="0" smtClean="0">
                <a:solidFill>
                  <a:srgbClr val="FF0000"/>
                </a:solidFill>
              </a:rPr>
              <a:t>achieved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 2: </a:t>
            </a:r>
            <a:r>
              <a:rPr lang="en-US" dirty="0" smtClean="0"/>
              <a:t>All individuals are provided with legal documentation of civil registration of vital events – </a:t>
            </a:r>
            <a:r>
              <a:rPr lang="en-US" i="1" dirty="0" smtClean="0">
                <a:solidFill>
                  <a:srgbClr val="FF0000"/>
                </a:solidFill>
              </a:rPr>
              <a:t>achieved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 3: </a:t>
            </a:r>
            <a:r>
              <a:rPr lang="en-US" dirty="0" smtClean="0"/>
              <a:t>Accurate, complete and timely vital statistics (</a:t>
            </a:r>
            <a:r>
              <a:rPr lang="en-US" smtClean="0"/>
              <a:t>including </a:t>
            </a:r>
            <a:r>
              <a:rPr lang="en-US"/>
              <a:t> </a:t>
            </a:r>
            <a:r>
              <a:rPr lang="en-US" smtClean="0"/>
              <a:t>on </a:t>
            </a:r>
            <a:r>
              <a:rPr lang="en-US" smtClean="0"/>
              <a:t>causes </a:t>
            </a:r>
            <a:r>
              <a:rPr lang="en-US" dirty="0" smtClean="0"/>
              <a:t>of death) are produced based on registration records and are disseminated – </a:t>
            </a:r>
            <a:r>
              <a:rPr lang="en-US" i="1" dirty="0" smtClean="0">
                <a:solidFill>
                  <a:srgbClr val="FF0000"/>
                </a:solidFill>
              </a:rPr>
              <a:t>achieved, except causes of death </a:t>
            </a:r>
          </a:p>
          <a:p>
            <a:endParaRPr lang="en-US" i="1" dirty="0" smtClean="0">
              <a:solidFill>
                <a:srgbClr val="002060"/>
              </a:solidFill>
            </a:endParaRPr>
          </a:p>
          <a:p>
            <a:endParaRPr lang="en-US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3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28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Arrangements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503847"/>
              </p:ext>
            </p:extLst>
          </p:nvPr>
        </p:nvGraphicFramePr>
        <p:xfrm>
          <a:off x="457200" y="1125538"/>
          <a:ext cx="8435975" cy="5256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303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CRVS system in Georgia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67606"/>
              </p:ext>
            </p:extLst>
          </p:nvPr>
        </p:nvGraphicFramePr>
        <p:xfrm>
          <a:off x="107504" y="1125538"/>
          <a:ext cx="8785671" cy="5399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346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spcBef>
                <a:spcPts val="600"/>
              </a:spcBef>
              <a:spcAft>
                <a:spcPts val="600"/>
              </a:spcAft>
              <a:buNone/>
            </a:pPr>
            <a:r>
              <a:rPr lang="ka-GE" dirty="0" smtClean="0"/>
              <a:t>	</a:t>
            </a:r>
            <a:r>
              <a:rPr lang="en-US" dirty="0" smtClean="0"/>
              <a:t>Registration of birth, death, marriage </a:t>
            </a:r>
            <a:r>
              <a:rPr lang="en-US" dirty="0"/>
              <a:t>and </a:t>
            </a:r>
            <a:r>
              <a:rPr lang="en-US" dirty="0" smtClean="0"/>
              <a:t>divorce :</a:t>
            </a:r>
            <a:endParaRPr lang="en-US" dirty="0"/>
          </a:p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chemeClr val="tx1"/>
                </a:solidFill>
              </a:rPr>
              <a:t>Law </a:t>
            </a:r>
            <a:r>
              <a:rPr lang="en-US" sz="1800" dirty="0">
                <a:solidFill>
                  <a:schemeClr val="tx1"/>
                </a:solidFill>
              </a:rPr>
              <a:t>of Georgia on “Civil Status Acts</a:t>
            </a:r>
            <a:r>
              <a:rPr lang="en-US" sz="1800" dirty="0" smtClean="0">
                <a:solidFill>
                  <a:schemeClr val="tx1"/>
                </a:solidFill>
              </a:rPr>
              <a:t>”</a:t>
            </a:r>
            <a:endParaRPr lang="en-US" sz="1800" dirty="0">
              <a:solidFill>
                <a:schemeClr val="tx1"/>
              </a:solidFill>
            </a:endParaRPr>
          </a:p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chemeClr val="tx1"/>
                </a:solidFill>
              </a:rPr>
              <a:t>Order of the Minister </a:t>
            </a:r>
            <a:r>
              <a:rPr lang="en-US" sz="1800" dirty="0">
                <a:solidFill>
                  <a:schemeClr val="tx1"/>
                </a:solidFill>
              </a:rPr>
              <a:t>of Justice </a:t>
            </a:r>
            <a:r>
              <a:rPr lang="en-US" sz="1800" dirty="0" smtClean="0">
                <a:solidFill>
                  <a:schemeClr val="tx1"/>
                </a:solidFill>
              </a:rPr>
              <a:t>#</a:t>
            </a:r>
            <a:r>
              <a:rPr lang="ka-GE" sz="1800" dirty="0" smtClean="0">
                <a:solidFill>
                  <a:schemeClr val="tx1"/>
                </a:solidFill>
              </a:rPr>
              <a:t>18 </a:t>
            </a:r>
            <a:r>
              <a:rPr lang="en-US" sz="1800" dirty="0" smtClean="0">
                <a:solidFill>
                  <a:schemeClr val="tx1"/>
                </a:solidFill>
              </a:rPr>
              <a:t>dated 31 </a:t>
            </a:r>
            <a:r>
              <a:rPr lang="en-US" sz="1800" dirty="0">
                <a:solidFill>
                  <a:schemeClr val="tx1"/>
                </a:solidFill>
              </a:rPr>
              <a:t>January, </a:t>
            </a:r>
            <a:r>
              <a:rPr lang="en-US" sz="1800" dirty="0" smtClean="0">
                <a:solidFill>
                  <a:schemeClr val="tx1"/>
                </a:solidFill>
              </a:rPr>
              <a:t>2012 on “Approval </a:t>
            </a:r>
            <a:r>
              <a:rPr lang="en-US" sz="1800" dirty="0">
                <a:solidFill>
                  <a:schemeClr val="tx1"/>
                </a:solidFill>
              </a:rPr>
              <a:t>of the Procedures for Civil Registration</a:t>
            </a:r>
            <a:r>
              <a:rPr lang="ka-GE" sz="1800" dirty="0">
                <a:solidFill>
                  <a:schemeClr val="tx1"/>
                </a:solidFill>
              </a:rPr>
              <a:t>“ </a:t>
            </a:r>
            <a:endParaRPr lang="en-US" sz="1800" dirty="0">
              <a:solidFill>
                <a:schemeClr val="tx1"/>
              </a:solidFill>
            </a:endParaRPr>
          </a:p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ka-GE" sz="1800" dirty="0">
                <a:solidFill>
                  <a:schemeClr val="tx1"/>
                </a:solidFill>
              </a:rPr>
              <a:t>Joint order of the Minister of Labor, Health and Social Affairs and the Minister of </a:t>
            </a:r>
            <a:r>
              <a:rPr lang="ka-GE" sz="1800" dirty="0" smtClean="0">
                <a:solidFill>
                  <a:schemeClr val="tx1"/>
                </a:solidFill>
              </a:rPr>
              <a:t>Justice, №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ka-GE" sz="1800" b="1" dirty="0" smtClean="0">
                <a:solidFill>
                  <a:schemeClr val="tx1"/>
                </a:solidFill>
              </a:rPr>
              <a:t>01-37/</a:t>
            </a:r>
            <a:r>
              <a:rPr lang="en-US" sz="1800" b="1" dirty="0">
                <a:solidFill>
                  <a:schemeClr val="tx1"/>
                </a:solidFill>
              </a:rPr>
              <a:t>n</a:t>
            </a:r>
            <a:r>
              <a:rPr lang="ka-GE" sz="1800" b="1" dirty="0" smtClean="0">
                <a:solidFill>
                  <a:schemeClr val="tx1"/>
                </a:solidFill>
              </a:rPr>
              <a:t>– </a:t>
            </a:r>
            <a:r>
              <a:rPr lang="ka-GE" sz="1800" b="1" dirty="0">
                <a:solidFill>
                  <a:schemeClr val="tx1"/>
                </a:solidFill>
              </a:rPr>
              <a:t>№</a:t>
            </a:r>
            <a:r>
              <a:rPr lang="ka-GE" sz="1800" b="1" dirty="0" smtClean="0">
                <a:solidFill>
                  <a:schemeClr val="tx1"/>
                </a:solidFill>
              </a:rPr>
              <a:t>173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dated 24 August 2016 on “A</a:t>
            </a:r>
            <a:r>
              <a:rPr lang="ka-GE" sz="1800" dirty="0" smtClean="0">
                <a:solidFill>
                  <a:schemeClr val="tx1"/>
                </a:solidFill>
              </a:rPr>
              <a:t>pproval </a:t>
            </a:r>
            <a:r>
              <a:rPr lang="ka-GE" sz="1800" dirty="0">
                <a:solidFill>
                  <a:schemeClr val="tx1"/>
                </a:solidFill>
              </a:rPr>
              <a:t>of </a:t>
            </a:r>
            <a:r>
              <a:rPr lang="en-US" sz="1800" dirty="0" smtClean="0">
                <a:solidFill>
                  <a:schemeClr val="tx1"/>
                </a:solidFill>
              </a:rPr>
              <a:t>Rules for B</a:t>
            </a:r>
            <a:r>
              <a:rPr lang="ka-GE" sz="1800" dirty="0">
                <a:solidFill>
                  <a:schemeClr val="tx1"/>
                </a:solidFill>
              </a:rPr>
              <a:t>irth and </a:t>
            </a:r>
            <a:r>
              <a:rPr lang="en-US" sz="1800" dirty="0" smtClean="0">
                <a:solidFill>
                  <a:schemeClr val="tx1"/>
                </a:solidFill>
              </a:rPr>
              <a:t>D</a:t>
            </a:r>
            <a:r>
              <a:rPr lang="ka-GE" sz="1800" dirty="0" smtClean="0">
                <a:solidFill>
                  <a:schemeClr val="tx1"/>
                </a:solidFill>
              </a:rPr>
              <a:t>eath </a:t>
            </a:r>
            <a:r>
              <a:rPr lang="en-US" sz="1800" dirty="0">
                <a:solidFill>
                  <a:schemeClr val="tx1"/>
                </a:solidFill>
              </a:rPr>
              <a:t>M</a:t>
            </a:r>
            <a:r>
              <a:rPr lang="ka-GE" sz="1800" dirty="0" smtClean="0">
                <a:solidFill>
                  <a:schemeClr val="tx1"/>
                </a:solidFill>
              </a:rPr>
              <a:t>edical </a:t>
            </a:r>
            <a:r>
              <a:rPr lang="en-US" sz="1800" dirty="0" smtClean="0">
                <a:solidFill>
                  <a:schemeClr val="tx1"/>
                </a:solidFill>
              </a:rPr>
              <a:t>F</a:t>
            </a:r>
            <a:r>
              <a:rPr lang="ka-GE" sz="1800" dirty="0" smtClean="0">
                <a:solidFill>
                  <a:schemeClr val="tx1"/>
                </a:solidFill>
              </a:rPr>
              <a:t>orms</a:t>
            </a:r>
            <a:r>
              <a:rPr lang="ka-GE" sz="1800" dirty="0">
                <a:solidFill>
                  <a:schemeClr val="tx1"/>
                </a:solidFill>
              </a:rPr>
              <a:t>, their </a:t>
            </a:r>
            <a:r>
              <a:rPr lang="en-US" sz="1800" dirty="0" smtClean="0">
                <a:solidFill>
                  <a:schemeClr val="tx1"/>
                </a:solidFill>
              </a:rPr>
              <a:t>C</a:t>
            </a:r>
            <a:r>
              <a:rPr lang="ka-GE" sz="1800" dirty="0" smtClean="0">
                <a:solidFill>
                  <a:schemeClr val="tx1"/>
                </a:solidFill>
              </a:rPr>
              <a:t>ompletion </a:t>
            </a:r>
            <a:r>
              <a:rPr lang="ka-GE" sz="1800" dirty="0">
                <a:solidFill>
                  <a:schemeClr val="tx1"/>
                </a:solidFill>
              </a:rPr>
              <a:t>and </a:t>
            </a:r>
            <a:r>
              <a:rPr lang="en-US" sz="1800" dirty="0" smtClean="0">
                <a:solidFill>
                  <a:schemeClr val="tx1"/>
                </a:solidFill>
              </a:rPr>
              <a:t>Sending” </a:t>
            </a:r>
          </a:p>
          <a:p>
            <a:pPr marL="0" lvl="0" indent="576263" algn="just">
              <a:spcBef>
                <a:spcPts val="600"/>
              </a:spcBef>
              <a:spcAft>
                <a:spcPts val="1200"/>
              </a:spcAft>
              <a:buNone/>
            </a:pPr>
            <a:endParaRPr lang="en-US" dirty="0" smtClean="0"/>
          </a:p>
          <a:p>
            <a:pPr marL="0" lvl="0" indent="576263" algn="just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 smtClean="0"/>
              <a:t>Producing </a:t>
            </a:r>
            <a:r>
              <a:rPr lang="en-US" dirty="0"/>
              <a:t>of Vital </a:t>
            </a:r>
            <a:r>
              <a:rPr lang="en-US" dirty="0" smtClean="0"/>
              <a:t>statistics:</a:t>
            </a:r>
          </a:p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chemeClr val="tx1"/>
                </a:solidFill>
              </a:rPr>
              <a:t>Low of Georgia </a:t>
            </a:r>
            <a:r>
              <a:rPr lang="en-US" sz="1800" dirty="0">
                <a:solidFill>
                  <a:schemeClr val="tx1"/>
                </a:solidFill>
              </a:rPr>
              <a:t>on </a:t>
            </a:r>
            <a:r>
              <a:rPr lang="en-US" sz="1800" dirty="0" smtClean="0">
                <a:solidFill>
                  <a:schemeClr val="tx1"/>
                </a:solidFill>
              </a:rPr>
              <a:t>“Official Statistics”</a:t>
            </a:r>
          </a:p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1800" dirty="0" smtClean="0">
                <a:solidFill>
                  <a:schemeClr val="tx1"/>
                </a:solidFill>
              </a:rPr>
              <a:t>Annual Statistical Plan</a:t>
            </a:r>
            <a:endParaRPr lang="en-US" sz="1800" dirty="0">
              <a:solidFill>
                <a:schemeClr val="tx1"/>
              </a:solidFill>
            </a:endParaRPr>
          </a:p>
          <a:p>
            <a:pPr marL="0" lvl="0" indent="0" algn="just">
              <a:spcBef>
                <a:spcPts val="600"/>
              </a:spcBef>
              <a:spcAft>
                <a:spcPts val="1200"/>
              </a:spcAft>
              <a:buNone/>
            </a:pPr>
            <a:endParaRPr lang="ka-GE" sz="2000" dirty="0" smtClean="0"/>
          </a:p>
          <a:p>
            <a:pPr lvl="0" algn="just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51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 - </a:t>
            </a:r>
            <a:r>
              <a:rPr lang="en-US" i="1" dirty="0" smtClean="0"/>
              <a:t>Indirect Methods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866488"/>
              </p:ext>
            </p:extLst>
          </p:nvPr>
        </p:nvGraphicFramePr>
        <p:xfrm>
          <a:off x="179511" y="2283296"/>
          <a:ext cx="8856985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00222"/>
                <a:gridCol w="856763"/>
              </a:tblGrid>
              <a:tr h="635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0000"/>
                        </a:solidFill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Arial"/>
                        </a:rPr>
                        <a:t>2013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Registered live births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Calibri"/>
                        </a:rPr>
                        <a:t>57,878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Number of population born in 2013 according to 2014 General population census 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Calibri"/>
                        </a:rPr>
                        <a:t>49,693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Infant mortality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Calibri"/>
                        </a:rPr>
                        <a:t>640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Net-Migration at 0 ages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Calibri"/>
                        </a:rPr>
                        <a:t>410</a:t>
                      </a: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5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Times New Roman"/>
                        </a:rPr>
                        <a:t>Completeness rate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Sylfaen"/>
                          <a:ea typeface="Times New Roman"/>
                          <a:cs typeface="Calibri"/>
                        </a:rPr>
                        <a:t>115.9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52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</a:t>
            </a:r>
            <a:r>
              <a:rPr lang="en-US" dirty="0"/>
              <a:t>of live births according to different sources and completeness rate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298321"/>
              </p:ext>
            </p:extLst>
          </p:nvPr>
        </p:nvGraphicFramePr>
        <p:xfrm>
          <a:off x="251520" y="2132856"/>
          <a:ext cx="8640960" cy="20882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16224"/>
                <a:gridCol w="1224136"/>
                <a:gridCol w="1296144"/>
                <a:gridCol w="1368152"/>
                <a:gridCol w="1368152"/>
                <a:gridCol w="1368152"/>
              </a:tblGrid>
              <a:tr h="4899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1990-1994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1995-1999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2000-2004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2005-2009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2010-2014</a:t>
                      </a:r>
                      <a:endParaRPr lang="en-US" sz="1600" dirty="0"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00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Geostat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(1)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373,442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265,562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238,760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263,536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296,143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5300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 - (2)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408,134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311,866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274,525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303,076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282,324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81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Completeness rate (1</a:t>
                      </a:r>
                      <a:r>
                        <a:rPr lang="en-US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)/(</a:t>
                      </a:r>
                      <a:r>
                        <a:rPr lang="en-US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91.5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85.2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87.0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87.0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104.9</a:t>
                      </a:r>
                      <a:endParaRPr lang="en-US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45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78098"/>
          </a:xfrm>
        </p:spPr>
        <p:txBody>
          <a:bodyPr/>
          <a:lstStyle/>
          <a:p>
            <a:r>
              <a:rPr lang="en-US" b="0" dirty="0" smtClean="0"/>
              <a:t>Causes of Deaths: </a:t>
            </a:r>
            <a:r>
              <a:rPr lang="en-US" dirty="0"/>
              <a:t>Available Classifications in use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996556"/>
              </p:ext>
            </p:extLst>
          </p:nvPr>
        </p:nvGraphicFramePr>
        <p:xfrm>
          <a:off x="352103" y="1700808"/>
          <a:ext cx="8435976" cy="262534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760640"/>
                <a:gridCol w="2675336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Soviet classification 1952 (second version in 1957)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1959-1964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Soviet classification 1952 (based on ICD-7)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1965-1969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Soviet classification 1970 (based on ICD-8)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1970-1981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Soviet classification 1981 (based on ICD-9)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1981-1987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Soviet classification 1981 (revised in 1988)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1988-1998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ICD-10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Since 1998</a:t>
                      </a:r>
                      <a:endParaRPr lang="en-US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33374" y="5085184"/>
            <a:ext cx="8497441" cy="646331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Starting from 1998 </a:t>
            </a:r>
            <a:r>
              <a:rPr lang="en-US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Georgia causes of death are classified according to the 10</a:t>
            </a:r>
            <a:r>
              <a:rPr lang="en-US" baseline="30000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th</a:t>
            </a:r>
            <a:r>
              <a:rPr lang="en-US" dirty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 revision of the International Classification of diseases (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ICD-10</a:t>
            </a:r>
            <a:r>
              <a:rPr lang="en-US" dirty="0" smtClean="0">
                <a:latin typeface="Sylfaen" panose="010A0502050306030303" pitchFamily="18" charset="0"/>
                <a:ea typeface="Times New Roman" panose="02020603050405020304" pitchFamily="18" charset="0"/>
                <a:cs typeface="Sylfaen" panose="010A0502050306030303" pitchFamily="18" charset="0"/>
              </a:rPr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70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16632"/>
            <a:ext cx="8458200" cy="720080"/>
          </a:xfrm>
        </p:spPr>
        <p:txBody>
          <a:bodyPr>
            <a:normAutofit/>
          </a:bodyPr>
          <a:lstStyle/>
          <a:p>
            <a:r>
              <a:rPr lang="en-US" dirty="0"/>
              <a:t> Distribution of deaths by main causes of death (%)</a:t>
            </a:r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03312" y="1377156"/>
            <a:ext cx="7143750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31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16632"/>
            <a:ext cx="8458200" cy="72008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Causes of death statistics in Georgia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914400"/>
            <a:ext cx="8591872" cy="5943600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Medical institution is responsible </a:t>
            </a:r>
            <a:r>
              <a:rPr lang="en-US" dirty="0"/>
              <a:t>for filling online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medical certificate on death,</a:t>
            </a:r>
            <a:r>
              <a:rPr lang="en-US" dirty="0" smtClean="0"/>
              <a:t> including causes of death and send it to NCDC and PSDA</a:t>
            </a:r>
            <a:endParaRPr lang="ka-GE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dirty="0" smtClean="0"/>
              <a:t>For death registration tasks PSDA receives information without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cause of death </a:t>
            </a:r>
          </a:p>
          <a:p>
            <a:pPr marL="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death occurs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outside of Medical Institution,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representative of local </a:t>
            </a:r>
            <a:r>
              <a:rPr lang="en-US" dirty="0" smtClean="0"/>
              <a:t>administration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makes statement on death (which is not a medical certificate)  based on the information provided by the family members (and/or other witnesses)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75294039"/>
              </p:ext>
            </p:extLst>
          </p:nvPr>
        </p:nvGraphicFramePr>
        <p:xfrm>
          <a:off x="755576" y="4365104"/>
          <a:ext cx="7931224" cy="2238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78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2">
  <a:themeElements>
    <a:clrScheme name="UNIS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2">
      <a:majorFont>
        <a:latin typeface="Calibri"/>
        <a:ea typeface="Arial"/>
        <a:cs typeface=""/>
      </a:majorFont>
      <a:minorFont>
        <a:latin typeface="Calibri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S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S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S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S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S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S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S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S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S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S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S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S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Presentation2.potx</Template>
  <TotalTime>3471</TotalTime>
  <Words>644</Words>
  <Application>Microsoft Office PowerPoint</Application>
  <PresentationFormat>On-screen Show (4:3)</PresentationFormat>
  <Paragraphs>146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Presentation2</vt:lpstr>
      <vt:lpstr>CRVS in Georgia </vt:lpstr>
      <vt:lpstr>Institutional Arrangements</vt:lpstr>
      <vt:lpstr>CRVS system in Georgia</vt:lpstr>
      <vt:lpstr>Regulations:</vt:lpstr>
      <vt:lpstr>Completeness - Indirect Methods</vt:lpstr>
      <vt:lpstr>Number of live births according to different sources and completeness rate</vt:lpstr>
      <vt:lpstr>Causes of Deaths: Available Classifications in use</vt:lpstr>
      <vt:lpstr> Distribution of deaths by main causes of death (%)</vt:lpstr>
      <vt:lpstr>Causes of death statistics in Georgia</vt:lpstr>
      <vt:lpstr>Steps for improving birth and death registration</vt:lpstr>
      <vt:lpstr>Dissemination of Vital Statistics</vt:lpstr>
      <vt:lpstr>National targets of the RAF</vt:lpstr>
      <vt:lpstr>Thank you for your attention!</vt:lpstr>
    </vt:vector>
  </TitlesOfParts>
  <Company>United Nations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paata shavishvili</cp:lastModifiedBy>
  <cp:revision>287</cp:revision>
  <cp:lastPrinted>2017-12-06T11:42:35Z</cp:lastPrinted>
  <dcterms:created xsi:type="dcterms:W3CDTF">2013-12-01T12:42:23Z</dcterms:created>
  <dcterms:modified xsi:type="dcterms:W3CDTF">2017-12-08T06:02:32Z</dcterms:modified>
</cp:coreProperties>
</file>