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4" r:id="rId1"/>
  </p:sldMasterIdLst>
  <p:notesMasterIdLst>
    <p:notesMasterId r:id="rId9"/>
  </p:notesMasterIdLst>
  <p:handoutMasterIdLst>
    <p:handoutMasterId r:id="rId10"/>
  </p:handoutMasterIdLst>
  <p:sldIdLst>
    <p:sldId id="295" r:id="rId2"/>
    <p:sldId id="289" r:id="rId3"/>
    <p:sldId id="292" r:id="rId4"/>
    <p:sldId id="293" r:id="rId5"/>
    <p:sldId id="290" r:id="rId6"/>
    <p:sldId id="291" r:id="rId7"/>
    <p:sldId id="294" r:id="rId8"/>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Times New Roman" pitchFamily="18" charset="0"/>
      </a:defRPr>
    </a:lvl1pPr>
    <a:lvl2pPr marL="457200" algn="l" rtl="0" fontAlgn="base">
      <a:spcBef>
        <a:spcPct val="0"/>
      </a:spcBef>
      <a:spcAft>
        <a:spcPct val="0"/>
      </a:spcAft>
      <a:defRPr kern="1200">
        <a:solidFill>
          <a:schemeClr val="tx1"/>
        </a:solidFill>
        <a:latin typeface="Arial" charset="0"/>
        <a:ea typeface="+mn-ea"/>
        <a:cs typeface="Times New Roman" pitchFamily="18" charset="0"/>
      </a:defRPr>
    </a:lvl2pPr>
    <a:lvl3pPr marL="914400" algn="l" rtl="0" fontAlgn="base">
      <a:spcBef>
        <a:spcPct val="0"/>
      </a:spcBef>
      <a:spcAft>
        <a:spcPct val="0"/>
      </a:spcAft>
      <a:defRPr kern="1200">
        <a:solidFill>
          <a:schemeClr val="tx1"/>
        </a:solidFill>
        <a:latin typeface="Arial" charset="0"/>
        <a:ea typeface="+mn-ea"/>
        <a:cs typeface="Times New Roman" pitchFamily="18" charset="0"/>
      </a:defRPr>
    </a:lvl3pPr>
    <a:lvl4pPr marL="1371600" algn="l" rtl="0" fontAlgn="base">
      <a:spcBef>
        <a:spcPct val="0"/>
      </a:spcBef>
      <a:spcAft>
        <a:spcPct val="0"/>
      </a:spcAft>
      <a:defRPr kern="1200">
        <a:solidFill>
          <a:schemeClr val="tx1"/>
        </a:solidFill>
        <a:latin typeface="Arial" charset="0"/>
        <a:ea typeface="+mn-ea"/>
        <a:cs typeface="Times New Roman" pitchFamily="18" charset="0"/>
      </a:defRPr>
    </a:lvl4pPr>
    <a:lvl5pPr marL="1828800" algn="l" rtl="0" fontAlgn="base">
      <a:spcBef>
        <a:spcPct val="0"/>
      </a:spcBef>
      <a:spcAft>
        <a:spcPct val="0"/>
      </a:spcAft>
      <a:defRPr kern="1200">
        <a:solidFill>
          <a:schemeClr val="tx1"/>
        </a:solidFill>
        <a:latin typeface="Arial" charset="0"/>
        <a:ea typeface="+mn-ea"/>
        <a:cs typeface="Times New Roman" pitchFamily="18" charset="0"/>
      </a:defRPr>
    </a:lvl5pPr>
    <a:lvl6pPr marL="2286000" algn="l" defTabSz="914400" rtl="0" eaLnBrk="1" latinLnBrk="0" hangingPunct="1">
      <a:defRPr kern="1200">
        <a:solidFill>
          <a:schemeClr val="tx1"/>
        </a:solidFill>
        <a:latin typeface="Arial" charset="0"/>
        <a:ea typeface="+mn-ea"/>
        <a:cs typeface="Times New Roman" pitchFamily="18" charset="0"/>
      </a:defRPr>
    </a:lvl6pPr>
    <a:lvl7pPr marL="2743200" algn="l" defTabSz="914400" rtl="0" eaLnBrk="1" latinLnBrk="0" hangingPunct="1">
      <a:defRPr kern="1200">
        <a:solidFill>
          <a:schemeClr val="tx1"/>
        </a:solidFill>
        <a:latin typeface="Arial" charset="0"/>
        <a:ea typeface="+mn-ea"/>
        <a:cs typeface="Times New Roman" pitchFamily="18" charset="0"/>
      </a:defRPr>
    </a:lvl7pPr>
    <a:lvl8pPr marL="3200400" algn="l" defTabSz="914400" rtl="0" eaLnBrk="1" latinLnBrk="0" hangingPunct="1">
      <a:defRPr kern="1200">
        <a:solidFill>
          <a:schemeClr val="tx1"/>
        </a:solidFill>
        <a:latin typeface="Arial" charset="0"/>
        <a:ea typeface="+mn-ea"/>
        <a:cs typeface="Times New Roman" pitchFamily="18" charset="0"/>
      </a:defRPr>
    </a:lvl8pPr>
    <a:lvl9pPr marL="3657600" algn="l" defTabSz="914400" rtl="0" eaLnBrk="1" latinLnBrk="0" hangingPunct="1">
      <a:defRPr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7B1C"/>
    <a:srgbClr val="E89FFF"/>
    <a:srgbClr val="2A3990"/>
    <a:srgbClr val="56FF1B"/>
    <a:srgbClr val="C31898"/>
    <a:srgbClr val="545454"/>
    <a:srgbClr val="354C92"/>
    <a:srgbClr val="2926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1" autoAdjust="0"/>
    <p:restoredTop sz="99112" autoAdjust="0"/>
  </p:normalViewPr>
  <p:slideViewPr>
    <p:cSldViewPr>
      <p:cViewPr>
        <p:scale>
          <a:sx n="100" d="100"/>
          <a:sy n="100" d="100"/>
        </p:scale>
        <p:origin x="-444" y="612"/>
      </p:cViewPr>
      <p:guideLst>
        <p:guide orient="horz" pos="2160"/>
        <p:guide pos="2880"/>
      </p:guideLst>
    </p:cSldViewPr>
  </p:slideViewPr>
  <p:outlineViewPr>
    <p:cViewPr>
      <p:scale>
        <a:sx n="33" d="100"/>
        <a:sy n="33" d="100"/>
      </p:scale>
      <p:origin x="0" y="12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2964" y="-12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a:defRPr sz="1200">
                <a:cs typeface="Arial" charset="0"/>
              </a:defRPr>
            </a:lvl1pPr>
          </a:lstStyle>
          <a:p>
            <a:pPr>
              <a:defRPr/>
            </a:pPr>
            <a:endParaRPr lang="en-US" altLang="en-US"/>
          </a:p>
        </p:txBody>
      </p:sp>
      <p:sp>
        <p:nvSpPr>
          <p:cNvPr id="3" name="Date Placeholder 2"/>
          <p:cNvSpPr>
            <a:spLocks noGrp="1"/>
          </p:cNvSpPr>
          <p:nvPr>
            <p:ph type="dt" sz="quarter"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cs typeface="Arial" charset="0"/>
              </a:defRPr>
            </a:lvl1pPr>
          </a:lstStyle>
          <a:p>
            <a:pPr>
              <a:defRPr/>
            </a:pPr>
            <a:fld id="{B708342B-E735-4673-9A69-75C5D27BB4F3}" type="datetime1">
              <a:rPr lang="en-US" altLang="en-US"/>
              <a:pPr>
                <a:defRPr/>
              </a:pPr>
              <a:t>12/12/2017</a:t>
            </a:fld>
            <a:endParaRPr lang="en-US" altLang="en-US"/>
          </a:p>
        </p:txBody>
      </p:sp>
      <p:sp>
        <p:nvSpPr>
          <p:cNvPr id="4" name="Footer Placeholder 3"/>
          <p:cNvSpPr>
            <a:spLocks noGrp="1"/>
          </p:cNvSpPr>
          <p:nvPr>
            <p:ph type="ftr" sz="quarter" idx="2"/>
          </p:nvPr>
        </p:nvSpPr>
        <p:spPr>
          <a:xfrm>
            <a:off x="0" y="9429750"/>
            <a:ext cx="2946400" cy="496888"/>
          </a:xfrm>
          <a:prstGeom prst="rect">
            <a:avLst/>
          </a:prstGeom>
        </p:spPr>
        <p:txBody>
          <a:bodyPr vert="horz" wrap="square" lIns="91440" tIns="45720" rIns="91440" bIns="45720" numCol="1" anchor="b" anchorCtr="0" compatLnSpc="1">
            <a:prstTxWarp prst="textNoShape">
              <a:avLst/>
            </a:prstTxWarp>
          </a:bodyPr>
          <a:lstStyle>
            <a:lvl1pPr>
              <a:defRPr sz="1200">
                <a:cs typeface="Arial" charset="0"/>
              </a:defRPr>
            </a:lvl1pPr>
          </a:lstStyle>
          <a:p>
            <a:pPr>
              <a:defRPr/>
            </a:pPr>
            <a:endParaRPr lang="en-US" alt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a:defRPr sz="1200">
                <a:cs typeface="Arial" charset="0"/>
              </a:defRPr>
            </a:lvl1pPr>
          </a:lstStyle>
          <a:p>
            <a:pPr>
              <a:defRPr/>
            </a:pPr>
            <a:fld id="{4621498A-204E-41F0-A3C4-509754CE3B91}" type="slidenum">
              <a:rPr lang="en-US" altLang="en-US"/>
              <a:pPr>
                <a:defRPr/>
              </a:pPr>
              <a:t>‹#›</a:t>
            </a:fld>
            <a:endParaRPr lang="en-US" altLang="en-US"/>
          </a:p>
        </p:txBody>
      </p:sp>
    </p:spTree>
    <p:extLst>
      <p:ext uri="{BB962C8B-B14F-4D97-AF65-F5344CB8AC3E}">
        <p14:creationId xmlns:p14="http://schemas.microsoft.com/office/powerpoint/2010/main" val="1925725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Arial" charset="0"/>
              </a:defRPr>
            </a:lvl1pPr>
          </a:lstStyle>
          <a:p>
            <a:pPr>
              <a:defRPr/>
            </a:pPr>
            <a:endParaRPr lang="en-US" altLang="en-US"/>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Arial" charset="0"/>
              </a:defRPr>
            </a:lvl1pPr>
          </a:lstStyle>
          <a:p>
            <a:pPr>
              <a:defRPr/>
            </a:pPr>
            <a:endParaRPr lang="en-US" altLang="en-US"/>
          </a:p>
        </p:txBody>
      </p:sp>
      <p:sp>
        <p:nvSpPr>
          <p:cNvPr id="71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Arial" charset="0"/>
              </a:defRPr>
            </a:lvl1pPr>
          </a:lstStyle>
          <a:p>
            <a:pPr>
              <a:defRPr/>
            </a:pPr>
            <a:endParaRPr lang="en-US" altLang="en-US"/>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Arial" charset="0"/>
              </a:defRPr>
            </a:lvl1pPr>
          </a:lstStyle>
          <a:p>
            <a:pPr>
              <a:defRPr/>
            </a:pPr>
            <a:fld id="{FF357FE5-6622-49D2-ACB7-95C5BF442DAD}" type="slidenum">
              <a:rPr lang="en-US" altLang="en-US"/>
              <a:pPr>
                <a:defRPr/>
              </a:pPr>
              <a:t>‹#›</a:t>
            </a:fld>
            <a:endParaRPr lang="en-US" altLang="en-US"/>
          </a:p>
        </p:txBody>
      </p:sp>
    </p:spTree>
    <p:extLst>
      <p:ext uri="{BB962C8B-B14F-4D97-AF65-F5344CB8AC3E}">
        <p14:creationId xmlns:p14="http://schemas.microsoft.com/office/powerpoint/2010/main" val="7030919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6F7BF4-7E20-5B4D-83B0-157555368A95}" type="slidenum">
              <a:rPr lang="en-US" smtClean="0"/>
              <a:pPr/>
              <a:t>1</a:t>
            </a:fld>
            <a:endParaRPr lang="en-US"/>
          </a:p>
        </p:txBody>
      </p:sp>
    </p:spTree>
    <p:extLst>
      <p:ext uri="{BB962C8B-B14F-4D97-AF65-F5344CB8AC3E}">
        <p14:creationId xmlns:p14="http://schemas.microsoft.com/office/powerpoint/2010/main" val="2372367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refer to the implementation steps</a:t>
            </a:r>
            <a:r>
              <a:rPr lang="en-US" baseline="0" dirty="0"/>
              <a:t> outlined in the Regional Action Framework :</a:t>
            </a:r>
          </a:p>
          <a:p>
            <a:pPr marR="0" algn="just" rtl="0">
              <a:buFont typeface="Calibri"/>
              <a:buChar char="a"/>
            </a:pPr>
            <a:r>
              <a:rPr lang="en-US" sz="1200" b="0" i="0" u="none" strike="noStrike" baseline="0" dirty="0">
                <a:latin typeface="Times New Roman"/>
              </a:rPr>
              <a:t>) Establish an effective and sustainable national CRVS coordination mechanism comprising all relevant stakeholders;</a:t>
            </a:r>
          </a:p>
          <a:p>
            <a:pPr marR="0" algn="just" rtl="0">
              <a:buFont typeface="Calibri"/>
              <a:buChar char="b"/>
            </a:pPr>
            <a:r>
              <a:rPr lang="en-US" sz="1200" b="0" i="0" u="none" strike="noStrike" baseline="0" dirty="0">
                <a:latin typeface="Times New Roman"/>
              </a:rPr>
              <a:t>) Conduct a standards-based comprehensive assessment of their current CRVS system;</a:t>
            </a:r>
          </a:p>
          <a:p>
            <a:pPr marR="0" algn="just" rtl="0">
              <a:buFont typeface="Calibri"/>
              <a:buChar char="c"/>
            </a:pPr>
            <a:r>
              <a:rPr lang="en-US" sz="1200" b="0" i="0" u="none" strike="noStrike" baseline="0" dirty="0">
                <a:latin typeface="Times New Roman"/>
              </a:rPr>
              <a:t>) Set a national target value for each target, in consultation with relevant stakeholders, and report these to the ESCAP secretariat before the end of 2015;</a:t>
            </a:r>
          </a:p>
          <a:p>
            <a:pPr marR="0" algn="just" rtl="0">
              <a:buFont typeface="Calibri"/>
              <a:buChar char="d"/>
            </a:pPr>
            <a:r>
              <a:rPr lang="en-US" sz="1200" b="0" i="0" u="none" strike="noStrike" baseline="0" dirty="0">
                <a:latin typeface="Times New Roman"/>
              </a:rPr>
              <a:t>) Develop and implement a plan for monitoring and reporting on achievement of the targets, including reports to the ESCAP secretariat (more on regional reporting below);</a:t>
            </a:r>
          </a:p>
          <a:p>
            <a:pPr marR="0" algn="just" rtl="0">
              <a:buFont typeface="Calibri"/>
              <a:buChar char="e"/>
            </a:pPr>
            <a:r>
              <a:rPr lang="en-US" sz="1200" b="0" i="0" u="none" strike="noStrike" baseline="0" dirty="0">
                <a:latin typeface="Times New Roman"/>
              </a:rPr>
              <a:t>) Assess inequalities related to CRVS experienced by subgroups of the population, including among hard-to-reach and marginalized populations and particular geographic areas and administrative subdivisions, and, where appropriate, set national targets to address those inequalities;</a:t>
            </a:r>
          </a:p>
          <a:p>
            <a:pPr marR="0" algn="just" rtl="0">
              <a:buFont typeface="Calibri"/>
              <a:buChar char="f"/>
            </a:pPr>
            <a:r>
              <a:rPr lang="en-US" sz="1200" b="0" i="0" u="none" strike="noStrike" baseline="0" dirty="0">
                <a:latin typeface="Times New Roman"/>
              </a:rPr>
              <a:t>) Develop and implement a comprehensive multi-</a:t>
            </a:r>
            <a:r>
              <a:rPr lang="en-US" sz="1200" b="0" i="0" u="none" strike="noStrike" baseline="0" dirty="0" err="1">
                <a:latin typeface="Times New Roman"/>
              </a:rPr>
              <a:t>sectoral</a:t>
            </a:r>
            <a:r>
              <a:rPr lang="en-US" sz="1200" b="0" i="0" u="none" strike="noStrike" baseline="0" dirty="0">
                <a:latin typeface="Times New Roman"/>
              </a:rPr>
              <a:t> national CRVS strategy, aligned, where appropriate, with the action areas of the regional action framework, with political commitment, adequate funding, and a clear delineation of responsibilities for stakeholders to establish accountability for the implementation;</a:t>
            </a:r>
          </a:p>
          <a:p>
            <a:pPr marR="0" algn="just" rtl="0">
              <a:buFont typeface="Calibri"/>
              <a:buChar char="g"/>
            </a:pPr>
            <a:r>
              <a:rPr lang="en-US" sz="1200" b="0" i="0" u="none" strike="noStrike" baseline="0" dirty="0">
                <a:latin typeface="Times New Roman"/>
              </a:rPr>
              <a:t>) Assign a national focal point responsible for coordinating with the ESCAP secretariat and development partners; and</a:t>
            </a:r>
          </a:p>
          <a:p>
            <a:pPr marR="0" algn="just" rtl="0">
              <a:buFont typeface="Calibri"/>
              <a:buChar char="h"/>
            </a:pPr>
            <a:r>
              <a:rPr lang="en-US" sz="1200" b="0" i="0" u="none" strike="noStrike" baseline="0" dirty="0">
                <a:latin typeface="Times New Roman"/>
              </a:rPr>
              <a:t>) Through the national focal point, report relevant information to the ESCAP secretariat or </a:t>
            </a:r>
            <a:r>
              <a:rPr lang="en-US" sz="1200" b="0" i="0" u="none" strike="noStrike" baseline="0" dirty="0" err="1">
                <a:latin typeface="Times New Roman"/>
              </a:rPr>
              <a:t>subregional</a:t>
            </a:r>
            <a:r>
              <a:rPr lang="en-US" sz="1200" b="0" i="0" u="none" strike="noStrike" baseline="0" dirty="0">
                <a:latin typeface="Times New Roman"/>
              </a:rPr>
              <a:t> body, in accordance with reporting structure for the regional action framework. </a:t>
            </a:r>
          </a:p>
          <a:p>
            <a:pPr marR="0" algn="just" rtl="0"/>
            <a:endParaRPr lang="en-AU" sz="1200" b="0" i="0" u="none" strike="noStrike" baseline="0" dirty="0">
              <a:latin typeface="Times New Roman"/>
            </a:endParaRPr>
          </a:p>
          <a:p>
            <a:endParaRPr lang="en-US" dirty="0"/>
          </a:p>
        </p:txBody>
      </p:sp>
      <p:sp>
        <p:nvSpPr>
          <p:cNvPr id="4" name="Slide Number Placeholder 3"/>
          <p:cNvSpPr>
            <a:spLocks noGrp="1"/>
          </p:cNvSpPr>
          <p:nvPr>
            <p:ph type="sldNum" sz="quarter" idx="10"/>
          </p:nvPr>
        </p:nvSpPr>
        <p:spPr/>
        <p:txBody>
          <a:bodyPr/>
          <a:lstStyle/>
          <a:p>
            <a:pPr>
              <a:defRPr/>
            </a:pPr>
            <a:fld id="{FF357FE5-6622-49D2-ACB7-95C5BF442DAD}" type="slidenum">
              <a:rPr lang="en-US" altLang="en-US" smtClean="0"/>
              <a:pPr>
                <a:defRPr/>
              </a:pPr>
              <a:t>5</a:t>
            </a:fld>
            <a:endParaRPr lang="en-US" altLang="en-US"/>
          </a:p>
        </p:txBody>
      </p:sp>
    </p:spTree>
    <p:extLst>
      <p:ext uri="{BB962C8B-B14F-4D97-AF65-F5344CB8AC3E}">
        <p14:creationId xmlns:p14="http://schemas.microsoft.com/office/powerpoint/2010/main" val="3062812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F357FE5-6622-49D2-ACB7-95C5BF442DAD}" type="slidenum">
              <a:rPr lang="en-US" altLang="en-US" smtClean="0"/>
              <a:pPr>
                <a:defRPr/>
              </a:pPr>
              <a:t>6</a:t>
            </a:fld>
            <a:endParaRPr lang="en-US" altLang="en-US"/>
          </a:p>
        </p:txBody>
      </p:sp>
    </p:spTree>
    <p:extLst>
      <p:ext uri="{BB962C8B-B14F-4D97-AF65-F5344CB8AC3E}">
        <p14:creationId xmlns:p14="http://schemas.microsoft.com/office/powerpoint/2010/main" val="2012940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F357FE5-6622-49D2-ACB7-95C5BF442DAD}" type="slidenum">
              <a:rPr lang="en-US" altLang="en-US" smtClean="0"/>
              <a:pPr>
                <a:defRPr/>
              </a:pPr>
              <a:t>7</a:t>
            </a:fld>
            <a:endParaRPr lang="en-US" altLang="en-US"/>
          </a:p>
        </p:txBody>
      </p:sp>
    </p:spTree>
    <p:extLst>
      <p:ext uri="{BB962C8B-B14F-4D97-AF65-F5344CB8AC3E}">
        <p14:creationId xmlns:p14="http://schemas.microsoft.com/office/powerpoint/2010/main" val="2116367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103"/>
          <p:cNvSpPr>
            <a:spLocks noChangeArrowheads="1"/>
          </p:cNvSpPr>
          <p:nvPr/>
        </p:nvSpPr>
        <p:spPr bwMode="auto">
          <a:xfrm>
            <a:off x="323850" y="6524625"/>
            <a:ext cx="8820150" cy="333375"/>
          </a:xfrm>
          <a:prstGeom prst="rect">
            <a:avLst/>
          </a:prstGeom>
          <a:solidFill>
            <a:srgbClr val="545454"/>
          </a:solidFill>
          <a:ln w="0">
            <a:noFill/>
            <a:miter lim="800000"/>
            <a:headEnd/>
            <a:tailEnd/>
          </a:ln>
          <a:effec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endParaRPr lang="en-US" altLang="en-US" sz="1800"/>
          </a:p>
        </p:txBody>
      </p:sp>
      <p:sp>
        <p:nvSpPr>
          <p:cNvPr id="5" name="Rectangle 101"/>
          <p:cNvSpPr>
            <a:spLocks noChangeArrowheads="1"/>
          </p:cNvSpPr>
          <p:nvPr/>
        </p:nvSpPr>
        <p:spPr bwMode="auto">
          <a:xfrm>
            <a:off x="0" y="0"/>
            <a:ext cx="323850" cy="6858000"/>
          </a:xfrm>
          <a:prstGeom prst="rect">
            <a:avLst/>
          </a:prstGeom>
          <a:solidFill>
            <a:srgbClr val="2A3990"/>
          </a:solidFill>
          <a:ln w="0">
            <a:noFill/>
            <a:miter lim="800000"/>
            <a:headEnd/>
            <a:tailEnd/>
          </a:ln>
          <a:effec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endParaRPr lang="en-US" altLang="en-US" sz="1800"/>
          </a:p>
        </p:txBody>
      </p:sp>
      <p:sp>
        <p:nvSpPr>
          <p:cNvPr id="6" name="Rectangle 102"/>
          <p:cNvSpPr>
            <a:spLocks noChangeArrowheads="1"/>
          </p:cNvSpPr>
          <p:nvPr/>
        </p:nvSpPr>
        <p:spPr bwMode="auto">
          <a:xfrm>
            <a:off x="0" y="6524625"/>
            <a:ext cx="323850" cy="333375"/>
          </a:xfrm>
          <a:prstGeom prst="rect">
            <a:avLst/>
          </a:prstGeom>
          <a:solidFill>
            <a:srgbClr val="E17B1C"/>
          </a:solidFill>
          <a:ln w="0">
            <a:noFill/>
            <a:miter lim="800000"/>
            <a:headEnd/>
            <a:tailEnd/>
          </a:ln>
          <a:effec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endParaRPr lang="en-US" altLang="en-US" sz="1800"/>
          </a:p>
        </p:txBody>
      </p:sp>
      <p:sp>
        <p:nvSpPr>
          <p:cNvPr id="7" name="Text Box 107"/>
          <p:cNvSpPr txBox="1">
            <a:spLocks noChangeArrowheads="1"/>
          </p:cNvSpPr>
          <p:nvPr/>
        </p:nvSpPr>
        <p:spPr bwMode="auto">
          <a:xfrm>
            <a:off x="1547813" y="5157788"/>
            <a:ext cx="2519362" cy="366712"/>
          </a:xfrm>
          <a:prstGeom prst="rect">
            <a:avLst/>
          </a:prstGeom>
          <a:noFill/>
          <a:ln w="9525">
            <a:noFill/>
            <a:miter lim="800000"/>
            <a:headEnd/>
            <a:tailEnd/>
          </a:ln>
          <a:effec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spcBef>
                <a:spcPct val="50000"/>
              </a:spcBef>
              <a:defRPr/>
            </a:pPr>
            <a:endParaRPr lang="en-US" altLang="en-US" sz="1800"/>
          </a:p>
        </p:txBody>
      </p:sp>
      <p:sp>
        <p:nvSpPr>
          <p:cNvPr id="8" name="Text Box 110"/>
          <p:cNvSpPr txBox="1">
            <a:spLocks noChangeArrowheads="1"/>
          </p:cNvSpPr>
          <p:nvPr/>
        </p:nvSpPr>
        <p:spPr bwMode="auto">
          <a:xfrm>
            <a:off x="1671638" y="4960938"/>
            <a:ext cx="2179637" cy="366712"/>
          </a:xfrm>
          <a:prstGeom prst="rect">
            <a:avLst/>
          </a:prstGeom>
          <a:noFill/>
          <a:ln w="9525">
            <a:noFill/>
            <a:miter lim="800000"/>
            <a:headEnd/>
            <a:tailEnd/>
          </a:ln>
          <a:effec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endParaRPr lang="en-US" altLang="en-US" sz="1800"/>
          </a:p>
        </p:txBody>
      </p:sp>
      <p:sp>
        <p:nvSpPr>
          <p:cNvPr id="3190" name="Rectangle 118"/>
          <p:cNvSpPr>
            <a:spLocks noGrp="1" noChangeArrowheads="1"/>
          </p:cNvSpPr>
          <p:nvPr>
            <p:ph type="subTitle" sz="quarter" idx="1"/>
          </p:nvPr>
        </p:nvSpPr>
        <p:spPr>
          <a:xfrm>
            <a:off x="1371600" y="4754885"/>
            <a:ext cx="6400800" cy="1752600"/>
          </a:xfrm>
        </p:spPr>
        <p:txBody>
          <a:bodyPr/>
          <a:lstStyle>
            <a:lvl1pPr marL="0" indent="0" algn="ctr">
              <a:buFontTx/>
              <a:buNone/>
              <a:defRPr b="1"/>
            </a:lvl1pPr>
          </a:lstStyle>
          <a:p>
            <a:r>
              <a:rPr lang="en-AU" dirty="0"/>
              <a:t>Click to edit Master subtitle style</a:t>
            </a:r>
            <a:endParaRPr lang="en-US" dirty="0"/>
          </a:p>
        </p:txBody>
      </p:sp>
      <p:sp>
        <p:nvSpPr>
          <p:cNvPr id="3189" name="Rectangle 117"/>
          <p:cNvSpPr>
            <a:spLocks noGrp="1" noChangeArrowheads="1"/>
          </p:cNvSpPr>
          <p:nvPr>
            <p:ph type="ctrTitle" sz="quarter"/>
          </p:nvPr>
        </p:nvSpPr>
        <p:spPr>
          <a:xfrm>
            <a:off x="685800" y="3244859"/>
            <a:ext cx="7772400" cy="1470025"/>
          </a:xfrm>
        </p:spPr>
        <p:txBody>
          <a:bodyPr/>
          <a:lstStyle>
            <a:lvl1pPr algn="ctr">
              <a:defRPr/>
            </a:lvl1pPr>
          </a:lstStyle>
          <a:p>
            <a:r>
              <a:rPr lang="en-AU" dirty="0"/>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Rectangle 18"/>
          <p:cNvSpPr>
            <a:spLocks noChangeArrowheads="1"/>
          </p:cNvSpPr>
          <p:nvPr/>
        </p:nvSpPr>
        <p:spPr bwMode="auto">
          <a:xfrm>
            <a:off x="323850" y="6524625"/>
            <a:ext cx="8820150" cy="333375"/>
          </a:xfrm>
          <a:prstGeom prst="rect">
            <a:avLst/>
          </a:prstGeom>
          <a:solidFill>
            <a:srgbClr val="545454"/>
          </a:solidFill>
          <a:ln w="0">
            <a:noFill/>
            <a:miter lim="800000"/>
            <a:headEnd/>
            <a:tailEnd/>
          </a:ln>
          <a:effec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endParaRPr lang="en-US" altLang="en-US" sz="1800"/>
          </a:p>
        </p:txBody>
      </p:sp>
      <p:sp>
        <p:nvSpPr>
          <p:cNvPr id="6" name="Line 8"/>
          <p:cNvSpPr>
            <a:spLocks noChangeShapeType="1"/>
          </p:cNvSpPr>
          <p:nvPr/>
        </p:nvSpPr>
        <p:spPr bwMode="auto">
          <a:xfrm>
            <a:off x="0" y="989013"/>
            <a:ext cx="9144000" cy="0"/>
          </a:xfrm>
          <a:prstGeom prst="line">
            <a:avLst/>
          </a:prstGeom>
          <a:noFill/>
          <a:ln w="20955">
            <a:solidFill>
              <a:srgbClr val="E17B1C"/>
            </a:solidFill>
            <a:round/>
            <a:headEnd/>
            <a:tailEnd/>
          </a:ln>
          <a:effectLst/>
        </p:spPr>
        <p:txBody>
          <a:bodyPr/>
          <a:lstStyle/>
          <a:p>
            <a:pPr>
              <a:defRPr/>
            </a:pPr>
            <a:endParaRPr lang="en-US">
              <a:cs typeface="Arial" charset="0"/>
            </a:endParaRPr>
          </a:p>
        </p:txBody>
      </p:sp>
      <p:sp>
        <p:nvSpPr>
          <p:cNvPr id="8" name="Rectangle 16"/>
          <p:cNvSpPr>
            <a:spLocks noChangeArrowheads="1"/>
          </p:cNvSpPr>
          <p:nvPr/>
        </p:nvSpPr>
        <p:spPr bwMode="auto">
          <a:xfrm>
            <a:off x="0" y="0"/>
            <a:ext cx="323850" cy="6858000"/>
          </a:xfrm>
          <a:prstGeom prst="rect">
            <a:avLst/>
          </a:prstGeom>
          <a:solidFill>
            <a:srgbClr val="2A3990"/>
          </a:solidFill>
          <a:ln w="0">
            <a:noFill/>
            <a:miter lim="800000"/>
            <a:headEnd/>
            <a:tailEnd/>
          </a:ln>
          <a:effec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endParaRPr lang="en-US" altLang="en-US" sz="1800"/>
          </a:p>
        </p:txBody>
      </p:sp>
      <p:sp>
        <p:nvSpPr>
          <p:cNvPr id="9" name="Rectangle 17"/>
          <p:cNvSpPr>
            <a:spLocks noChangeArrowheads="1"/>
          </p:cNvSpPr>
          <p:nvPr/>
        </p:nvSpPr>
        <p:spPr bwMode="auto">
          <a:xfrm>
            <a:off x="0" y="6524625"/>
            <a:ext cx="323850" cy="333375"/>
          </a:xfrm>
          <a:prstGeom prst="rect">
            <a:avLst/>
          </a:prstGeom>
          <a:solidFill>
            <a:srgbClr val="E17B1C"/>
          </a:solidFill>
          <a:ln w="0">
            <a:noFill/>
            <a:miter lim="800000"/>
            <a:headEnd/>
            <a:tailEnd/>
          </a:ln>
          <a:effec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endParaRPr lang="en-US" altLang="en-US" sz="1800"/>
          </a:p>
        </p:txBody>
      </p:sp>
      <p:pic>
        <p:nvPicPr>
          <p:cNvPr id="10" name="Picture 115" descr="FINAL ESCAP LOGO 2008 REDUCED NO LINE COLOR"/>
          <p:cNvPicPr>
            <a:picLocks noChangeAspect="1" noChangeArrowheads="1"/>
          </p:cNvPicPr>
          <p:nvPr userDrawn="1"/>
        </p:nvPicPr>
        <p:blipFill>
          <a:blip r:embed="rId2"/>
          <a:srcRect/>
          <a:stretch>
            <a:fillRect/>
          </a:stretch>
        </p:blipFill>
        <p:spPr bwMode="auto">
          <a:xfrm>
            <a:off x="7072313" y="541338"/>
            <a:ext cx="1863725" cy="401637"/>
          </a:xfrm>
          <a:prstGeom prst="rect">
            <a:avLst/>
          </a:prstGeom>
          <a:noFill/>
          <a:ln w="9525">
            <a:noFill/>
            <a:miter lim="800000"/>
            <a:headEnd/>
            <a:tailEnd/>
          </a:ln>
        </p:spPr>
      </p:pic>
      <p:sp>
        <p:nvSpPr>
          <p:cNvPr id="3" name="Content Placeholder 2"/>
          <p:cNvSpPr>
            <a:spLocks noGrp="1"/>
          </p:cNvSpPr>
          <p:nvPr>
            <p:ph idx="1"/>
          </p:nvPr>
        </p:nvSpPr>
        <p:spPr>
          <a:xfrm>
            <a:off x="3575050" y="1214422"/>
            <a:ext cx="5111750" cy="491174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4" name="Text Placeholder 3"/>
          <p:cNvSpPr>
            <a:spLocks noGrp="1"/>
          </p:cNvSpPr>
          <p:nvPr>
            <p:ph type="body" sz="half" idx="2"/>
          </p:nvPr>
        </p:nvSpPr>
        <p:spPr>
          <a:xfrm>
            <a:off x="457200" y="1214422"/>
            <a:ext cx="3008313" cy="491174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Title 1"/>
          <p:cNvSpPr>
            <a:spLocks noGrp="1"/>
          </p:cNvSpPr>
          <p:nvPr>
            <p:ph type="title"/>
          </p:nvPr>
        </p:nvSpPr>
        <p:spPr>
          <a:xfrm>
            <a:off x="457200" y="206358"/>
            <a:ext cx="5843588" cy="793750"/>
          </a:xfrm>
        </p:spPr>
        <p:txBody>
          <a:bodyPr/>
          <a:lstStyle/>
          <a:p>
            <a:r>
              <a:rPr lang="en-AU"/>
              <a:t>Click to edit Master title style</a:t>
            </a:r>
            <a:endParaRPr lang="en-US"/>
          </a:p>
        </p:txBody>
      </p:sp>
      <p:sp>
        <p:nvSpPr>
          <p:cNvPr id="11" name="Rectangle 117"/>
          <p:cNvSpPr>
            <a:spLocks noGrp="1" noChangeArrowheads="1"/>
          </p:cNvSpPr>
          <p:nvPr>
            <p:ph type="ftr" sz="quarter" idx="10"/>
          </p:nvPr>
        </p:nvSpPr>
        <p:spPr/>
        <p:txBody>
          <a:bodyPr/>
          <a:lstStyle>
            <a:lvl1pPr>
              <a:defRPr/>
            </a:lvl1pPr>
          </a:lstStyle>
          <a:p>
            <a:pPr>
              <a:defRPr/>
            </a:pPr>
            <a:r>
              <a:rPr lang="en-US" altLang="en-US"/>
              <a:t>ESCAP and Plan: Working together to ‘Make Every Life Count’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8"/>
          <p:cNvSpPr>
            <a:spLocks noChangeArrowheads="1"/>
          </p:cNvSpPr>
          <p:nvPr/>
        </p:nvSpPr>
        <p:spPr bwMode="auto">
          <a:xfrm>
            <a:off x="323850" y="6524625"/>
            <a:ext cx="8820150" cy="333375"/>
          </a:xfrm>
          <a:prstGeom prst="rect">
            <a:avLst/>
          </a:prstGeom>
          <a:solidFill>
            <a:srgbClr val="545454"/>
          </a:solidFill>
          <a:ln w="0">
            <a:noFill/>
            <a:miter lim="800000"/>
            <a:headEnd/>
            <a:tailEnd/>
          </a:ln>
          <a:effec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endParaRPr lang="en-US" altLang="en-US" sz="1800"/>
          </a:p>
        </p:txBody>
      </p:sp>
      <p:sp>
        <p:nvSpPr>
          <p:cNvPr id="6" name="Line 8"/>
          <p:cNvSpPr>
            <a:spLocks noChangeShapeType="1"/>
          </p:cNvSpPr>
          <p:nvPr/>
        </p:nvSpPr>
        <p:spPr bwMode="auto">
          <a:xfrm>
            <a:off x="0" y="989013"/>
            <a:ext cx="9144000" cy="0"/>
          </a:xfrm>
          <a:prstGeom prst="line">
            <a:avLst/>
          </a:prstGeom>
          <a:noFill/>
          <a:ln w="20955">
            <a:solidFill>
              <a:srgbClr val="E17B1C"/>
            </a:solidFill>
            <a:round/>
            <a:headEnd/>
            <a:tailEnd/>
          </a:ln>
          <a:effectLst/>
        </p:spPr>
        <p:txBody>
          <a:bodyPr/>
          <a:lstStyle/>
          <a:p>
            <a:pPr>
              <a:defRPr/>
            </a:pPr>
            <a:endParaRPr lang="en-US">
              <a:cs typeface="Arial" charset="0"/>
            </a:endParaRPr>
          </a:p>
        </p:txBody>
      </p:sp>
      <p:sp>
        <p:nvSpPr>
          <p:cNvPr id="7" name="Rectangle 16"/>
          <p:cNvSpPr>
            <a:spLocks noChangeArrowheads="1"/>
          </p:cNvSpPr>
          <p:nvPr/>
        </p:nvSpPr>
        <p:spPr bwMode="auto">
          <a:xfrm>
            <a:off x="0" y="0"/>
            <a:ext cx="323850" cy="6858000"/>
          </a:xfrm>
          <a:prstGeom prst="rect">
            <a:avLst/>
          </a:prstGeom>
          <a:solidFill>
            <a:srgbClr val="2A3990"/>
          </a:solidFill>
          <a:ln w="0">
            <a:noFill/>
            <a:miter lim="800000"/>
            <a:headEnd/>
            <a:tailEnd/>
          </a:ln>
          <a:effec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endParaRPr lang="en-US" altLang="en-US" sz="1800"/>
          </a:p>
        </p:txBody>
      </p:sp>
      <p:sp>
        <p:nvSpPr>
          <p:cNvPr id="8" name="Rectangle 17"/>
          <p:cNvSpPr>
            <a:spLocks noChangeArrowheads="1"/>
          </p:cNvSpPr>
          <p:nvPr/>
        </p:nvSpPr>
        <p:spPr bwMode="auto">
          <a:xfrm>
            <a:off x="0" y="6524625"/>
            <a:ext cx="323850" cy="333375"/>
          </a:xfrm>
          <a:prstGeom prst="rect">
            <a:avLst/>
          </a:prstGeom>
          <a:solidFill>
            <a:srgbClr val="E17B1C"/>
          </a:solidFill>
          <a:ln w="0">
            <a:noFill/>
            <a:miter lim="800000"/>
            <a:headEnd/>
            <a:tailEnd/>
          </a:ln>
          <a:effec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endParaRPr lang="en-US" altLang="en-US" sz="1800"/>
          </a:p>
        </p:txBody>
      </p:sp>
      <p:pic>
        <p:nvPicPr>
          <p:cNvPr id="9" name="Picture 115" descr="FINAL ESCAP LOGO 2008 REDUCED NO LINE COLOR"/>
          <p:cNvPicPr>
            <a:picLocks noChangeAspect="1" noChangeArrowheads="1"/>
          </p:cNvPicPr>
          <p:nvPr userDrawn="1"/>
        </p:nvPicPr>
        <p:blipFill>
          <a:blip r:embed="rId2"/>
          <a:srcRect/>
          <a:stretch>
            <a:fillRect/>
          </a:stretch>
        </p:blipFill>
        <p:spPr bwMode="auto">
          <a:xfrm>
            <a:off x="7072313" y="541338"/>
            <a:ext cx="1863725" cy="401637"/>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1142983"/>
            <a:ext cx="5486400" cy="358459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AU" noProof="0" dirty="0"/>
              <a:t>Drag picture to placeholder or click icon to add</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10" name="Rectangle 117"/>
          <p:cNvSpPr>
            <a:spLocks noGrp="1" noChangeArrowheads="1"/>
          </p:cNvSpPr>
          <p:nvPr>
            <p:ph type="ftr" sz="quarter" idx="10"/>
          </p:nvPr>
        </p:nvSpPr>
        <p:spPr/>
        <p:txBody>
          <a:bodyPr/>
          <a:lstStyle>
            <a:lvl1pPr>
              <a:defRPr/>
            </a:lvl1pPr>
          </a:lstStyle>
          <a:p>
            <a:pPr>
              <a:defRPr/>
            </a:pPr>
            <a:r>
              <a:rPr lang="en-US" altLang="en-US"/>
              <a:t>ESCAP and Plan: Working together to ‘Make Every Life Count’</a:t>
            </a:r>
          </a:p>
        </p:txBody>
      </p:sp>
      <p:sp>
        <p:nvSpPr>
          <p:cNvPr id="11" name="Rectangle 120"/>
          <p:cNvSpPr>
            <a:spLocks noGrp="1" noChangeArrowheads="1"/>
          </p:cNvSpPr>
          <p:nvPr>
            <p:ph type="dt" sz="half" idx="11"/>
          </p:nvPr>
        </p:nvSpPr>
        <p:spPr/>
        <p:txBody>
          <a:bodyPr/>
          <a:lstStyle>
            <a:lvl1pPr>
              <a:defRPr/>
            </a:lvl1pPr>
          </a:lstStyle>
          <a:p>
            <a:pPr>
              <a:defRPr/>
            </a:pPr>
            <a:r>
              <a:rPr lang="en-US" altLang="en-US"/>
              <a:t>Statistics Division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Rectangle 18"/>
          <p:cNvSpPr>
            <a:spLocks noChangeArrowheads="1"/>
          </p:cNvSpPr>
          <p:nvPr/>
        </p:nvSpPr>
        <p:spPr bwMode="auto">
          <a:xfrm>
            <a:off x="323850" y="6524625"/>
            <a:ext cx="8820150" cy="333375"/>
          </a:xfrm>
          <a:prstGeom prst="rect">
            <a:avLst/>
          </a:prstGeom>
          <a:solidFill>
            <a:srgbClr val="545454"/>
          </a:solidFill>
          <a:ln w="0">
            <a:noFill/>
            <a:miter lim="800000"/>
            <a:headEnd/>
            <a:tailEnd/>
          </a:ln>
          <a:effec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endParaRPr lang="en-US" altLang="en-US" sz="1800"/>
          </a:p>
        </p:txBody>
      </p:sp>
      <p:sp>
        <p:nvSpPr>
          <p:cNvPr id="5" name="Line 8"/>
          <p:cNvSpPr>
            <a:spLocks noChangeShapeType="1"/>
          </p:cNvSpPr>
          <p:nvPr/>
        </p:nvSpPr>
        <p:spPr bwMode="auto">
          <a:xfrm>
            <a:off x="0" y="989013"/>
            <a:ext cx="9144000" cy="0"/>
          </a:xfrm>
          <a:prstGeom prst="line">
            <a:avLst/>
          </a:prstGeom>
          <a:noFill/>
          <a:ln w="20955">
            <a:solidFill>
              <a:srgbClr val="E17B1C"/>
            </a:solidFill>
            <a:round/>
            <a:headEnd/>
            <a:tailEnd/>
          </a:ln>
          <a:effectLst/>
        </p:spPr>
        <p:txBody>
          <a:bodyPr/>
          <a:lstStyle/>
          <a:p>
            <a:pPr>
              <a:defRPr/>
            </a:pPr>
            <a:endParaRPr lang="en-US">
              <a:cs typeface="Arial" charset="0"/>
            </a:endParaRPr>
          </a:p>
        </p:txBody>
      </p:sp>
      <p:sp>
        <p:nvSpPr>
          <p:cNvPr id="6" name="Rectangle 16"/>
          <p:cNvSpPr>
            <a:spLocks noChangeArrowheads="1"/>
          </p:cNvSpPr>
          <p:nvPr/>
        </p:nvSpPr>
        <p:spPr bwMode="auto">
          <a:xfrm>
            <a:off x="0" y="0"/>
            <a:ext cx="323850" cy="6858000"/>
          </a:xfrm>
          <a:prstGeom prst="rect">
            <a:avLst/>
          </a:prstGeom>
          <a:solidFill>
            <a:srgbClr val="2A3990"/>
          </a:solidFill>
          <a:ln w="0">
            <a:noFill/>
            <a:miter lim="800000"/>
            <a:headEnd/>
            <a:tailEnd/>
          </a:ln>
          <a:effec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endParaRPr lang="en-US" altLang="en-US" sz="1800"/>
          </a:p>
        </p:txBody>
      </p:sp>
      <p:sp>
        <p:nvSpPr>
          <p:cNvPr id="7" name="Rectangle 17"/>
          <p:cNvSpPr>
            <a:spLocks noChangeArrowheads="1"/>
          </p:cNvSpPr>
          <p:nvPr/>
        </p:nvSpPr>
        <p:spPr bwMode="auto">
          <a:xfrm>
            <a:off x="0" y="6524625"/>
            <a:ext cx="323850" cy="333375"/>
          </a:xfrm>
          <a:prstGeom prst="rect">
            <a:avLst/>
          </a:prstGeom>
          <a:solidFill>
            <a:srgbClr val="E17B1C"/>
          </a:solidFill>
          <a:ln w="0">
            <a:noFill/>
            <a:miter lim="800000"/>
            <a:headEnd/>
            <a:tailEnd/>
          </a:ln>
          <a:effec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endParaRPr lang="en-US" altLang="en-US" sz="1800"/>
          </a:p>
        </p:txBody>
      </p:sp>
      <p:pic>
        <p:nvPicPr>
          <p:cNvPr id="8" name="Picture 115" descr="FINAL ESCAP LOGO 2008 REDUCED NO LINE COLOR"/>
          <p:cNvPicPr>
            <a:picLocks noChangeAspect="1" noChangeArrowheads="1"/>
          </p:cNvPicPr>
          <p:nvPr userDrawn="1"/>
        </p:nvPicPr>
        <p:blipFill>
          <a:blip r:embed="rId2"/>
          <a:srcRect/>
          <a:stretch>
            <a:fillRect/>
          </a:stretch>
        </p:blipFill>
        <p:spPr bwMode="auto">
          <a:xfrm>
            <a:off x="7072313" y="541338"/>
            <a:ext cx="1863725" cy="401637"/>
          </a:xfrm>
          <a:prstGeom prst="rect">
            <a:avLst/>
          </a:prstGeom>
          <a:noFill/>
          <a:ln w="9525">
            <a:noFill/>
            <a:miter lim="800000"/>
            <a:headEnd/>
            <a:tailEnd/>
          </a:ln>
        </p:spPr>
      </p:pic>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9" name="Rectangle 117"/>
          <p:cNvSpPr>
            <a:spLocks noGrp="1" noChangeArrowheads="1"/>
          </p:cNvSpPr>
          <p:nvPr>
            <p:ph type="ftr" sz="quarter" idx="10"/>
          </p:nvPr>
        </p:nvSpPr>
        <p:spPr/>
        <p:txBody>
          <a:bodyPr/>
          <a:lstStyle>
            <a:lvl1pPr>
              <a:defRPr/>
            </a:lvl1pPr>
          </a:lstStyle>
          <a:p>
            <a:pPr>
              <a:defRPr/>
            </a:pPr>
            <a:r>
              <a:rPr lang="en-US" altLang="en-US"/>
              <a:t>ESCAP and Plan: Working together to ‘Make Every Life Count’</a:t>
            </a:r>
          </a:p>
        </p:txBody>
      </p:sp>
      <p:sp>
        <p:nvSpPr>
          <p:cNvPr id="10" name="Rectangle 120"/>
          <p:cNvSpPr>
            <a:spLocks noGrp="1" noChangeArrowheads="1"/>
          </p:cNvSpPr>
          <p:nvPr>
            <p:ph type="dt" sz="half" idx="11"/>
          </p:nvPr>
        </p:nvSpPr>
        <p:spPr/>
        <p:txBody>
          <a:bodyPr/>
          <a:lstStyle>
            <a:lvl1pPr>
              <a:defRPr/>
            </a:lvl1pPr>
          </a:lstStyle>
          <a:p>
            <a:pPr>
              <a:defRPr/>
            </a:pPr>
            <a:r>
              <a:rPr lang="en-US" altLang="en-US"/>
              <a:t>Statistics Division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18"/>
          <p:cNvSpPr>
            <a:spLocks noChangeArrowheads="1"/>
          </p:cNvSpPr>
          <p:nvPr/>
        </p:nvSpPr>
        <p:spPr bwMode="auto">
          <a:xfrm>
            <a:off x="323850" y="6524625"/>
            <a:ext cx="8820150" cy="333375"/>
          </a:xfrm>
          <a:prstGeom prst="rect">
            <a:avLst/>
          </a:prstGeom>
          <a:solidFill>
            <a:srgbClr val="545454"/>
          </a:solidFill>
          <a:ln w="0">
            <a:noFill/>
            <a:miter lim="800000"/>
            <a:headEnd/>
            <a:tailEnd/>
          </a:ln>
          <a:effec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endParaRPr lang="en-US" altLang="en-US" sz="1800"/>
          </a:p>
        </p:txBody>
      </p:sp>
      <p:sp>
        <p:nvSpPr>
          <p:cNvPr id="5" name="Line 8"/>
          <p:cNvSpPr>
            <a:spLocks noChangeShapeType="1"/>
          </p:cNvSpPr>
          <p:nvPr/>
        </p:nvSpPr>
        <p:spPr bwMode="auto">
          <a:xfrm>
            <a:off x="0" y="989013"/>
            <a:ext cx="9144000" cy="0"/>
          </a:xfrm>
          <a:prstGeom prst="line">
            <a:avLst/>
          </a:prstGeom>
          <a:noFill/>
          <a:ln w="20955">
            <a:solidFill>
              <a:srgbClr val="E17B1C"/>
            </a:solidFill>
            <a:round/>
            <a:headEnd/>
            <a:tailEnd/>
          </a:ln>
          <a:effectLst/>
        </p:spPr>
        <p:txBody>
          <a:bodyPr/>
          <a:lstStyle/>
          <a:p>
            <a:pPr>
              <a:defRPr/>
            </a:pPr>
            <a:endParaRPr lang="en-US">
              <a:cs typeface="Arial" charset="0"/>
            </a:endParaRPr>
          </a:p>
        </p:txBody>
      </p:sp>
      <p:sp>
        <p:nvSpPr>
          <p:cNvPr id="6" name="Rectangle 16"/>
          <p:cNvSpPr>
            <a:spLocks noChangeArrowheads="1"/>
          </p:cNvSpPr>
          <p:nvPr/>
        </p:nvSpPr>
        <p:spPr bwMode="auto">
          <a:xfrm>
            <a:off x="0" y="0"/>
            <a:ext cx="323850" cy="6858000"/>
          </a:xfrm>
          <a:prstGeom prst="rect">
            <a:avLst/>
          </a:prstGeom>
          <a:solidFill>
            <a:srgbClr val="2A3990"/>
          </a:solidFill>
          <a:ln w="0">
            <a:noFill/>
            <a:miter lim="800000"/>
            <a:headEnd/>
            <a:tailEnd/>
          </a:ln>
          <a:effec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endParaRPr lang="en-US" altLang="en-US" sz="1800"/>
          </a:p>
        </p:txBody>
      </p:sp>
      <p:sp>
        <p:nvSpPr>
          <p:cNvPr id="7" name="Rectangle 17"/>
          <p:cNvSpPr>
            <a:spLocks noChangeArrowheads="1"/>
          </p:cNvSpPr>
          <p:nvPr/>
        </p:nvSpPr>
        <p:spPr bwMode="auto">
          <a:xfrm>
            <a:off x="0" y="6524625"/>
            <a:ext cx="323850" cy="333375"/>
          </a:xfrm>
          <a:prstGeom prst="rect">
            <a:avLst/>
          </a:prstGeom>
          <a:solidFill>
            <a:srgbClr val="E17B1C"/>
          </a:solidFill>
          <a:ln w="0">
            <a:noFill/>
            <a:miter lim="800000"/>
            <a:headEnd/>
            <a:tailEnd/>
          </a:ln>
          <a:effec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defRPr/>
            </a:pPr>
            <a:endParaRPr lang="en-US" altLang="en-US" sz="1800"/>
          </a:p>
        </p:txBody>
      </p:sp>
      <p:pic>
        <p:nvPicPr>
          <p:cNvPr id="8" name="Picture 115" descr="FINAL ESCAP LOGO 2008 REDUCED NO LINE COLOR"/>
          <p:cNvPicPr>
            <a:picLocks noChangeAspect="1" noChangeArrowheads="1"/>
          </p:cNvPicPr>
          <p:nvPr userDrawn="1"/>
        </p:nvPicPr>
        <p:blipFill>
          <a:blip r:embed="rId2"/>
          <a:srcRect/>
          <a:stretch>
            <a:fillRect/>
          </a:stretch>
        </p:blipFill>
        <p:spPr bwMode="auto">
          <a:xfrm>
            <a:off x="7072313" y="541338"/>
            <a:ext cx="1863725" cy="401637"/>
          </a:xfrm>
          <a:prstGeom prst="rect">
            <a:avLst/>
          </a:prstGeom>
          <a:noFill/>
          <a:ln w="9525">
            <a:noFill/>
            <a:miter lim="800000"/>
            <a:headEnd/>
            <a:tailEnd/>
          </a:ln>
        </p:spPr>
      </p:pic>
      <p:sp>
        <p:nvSpPr>
          <p:cNvPr id="2" name="Vertical Title 1"/>
          <p:cNvSpPr>
            <a:spLocks noGrp="1"/>
          </p:cNvSpPr>
          <p:nvPr>
            <p:ph type="title" orient="vert"/>
          </p:nvPr>
        </p:nvSpPr>
        <p:spPr>
          <a:xfrm>
            <a:off x="6784975" y="115888"/>
            <a:ext cx="2108200" cy="6265862"/>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115888"/>
            <a:ext cx="6175375" cy="6265862"/>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9" name="Rectangle 117"/>
          <p:cNvSpPr>
            <a:spLocks noGrp="1" noChangeArrowheads="1"/>
          </p:cNvSpPr>
          <p:nvPr>
            <p:ph type="ftr" sz="quarter" idx="10"/>
          </p:nvPr>
        </p:nvSpPr>
        <p:spPr/>
        <p:txBody>
          <a:bodyPr/>
          <a:lstStyle>
            <a:lvl1pPr>
              <a:defRPr/>
            </a:lvl1pPr>
          </a:lstStyle>
          <a:p>
            <a:pPr>
              <a:defRPr/>
            </a:pPr>
            <a:r>
              <a:rPr lang="en-US" altLang="en-US"/>
              <a:t>ESCAP and Plan: Working together to ‘Make Every Life Count’</a:t>
            </a:r>
          </a:p>
        </p:txBody>
      </p:sp>
      <p:sp>
        <p:nvSpPr>
          <p:cNvPr id="10" name="Rectangle 120"/>
          <p:cNvSpPr>
            <a:spLocks noGrp="1" noChangeArrowheads="1"/>
          </p:cNvSpPr>
          <p:nvPr>
            <p:ph type="dt" sz="half" idx="11"/>
          </p:nvPr>
        </p:nvSpPr>
        <p:spPr/>
        <p:txBody>
          <a:bodyPr/>
          <a:lstStyle>
            <a:lvl1pPr>
              <a:defRPr/>
            </a:lvl1pPr>
          </a:lstStyle>
          <a:p>
            <a:pPr>
              <a:defRPr/>
            </a:pPr>
            <a:r>
              <a:rPr lang="en-US" altLang="en-US"/>
              <a:t>Statistics Division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45022" cy="1143000"/>
          </a:xfrm>
        </p:spPr>
        <p:txBody>
          <a:bodyPr/>
          <a:lstStyle/>
          <a:p>
            <a:r>
              <a:rPr lang="en-AU" dirty="0"/>
              <a:t>Click to edit Master title style</a:t>
            </a:r>
            <a:endParaRPr lang="en-US" dirty="0"/>
          </a:p>
        </p:txBody>
      </p:sp>
      <p:sp>
        <p:nvSpPr>
          <p:cNvPr id="3" name="Content Placeholder 2"/>
          <p:cNvSpPr>
            <a:spLocks noGrp="1"/>
          </p:cNvSpPr>
          <p:nvPr>
            <p:ph idx="1"/>
          </p:nvPr>
        </p:nvSpPr>
        <p:spPr/>
        <p:txBody>
          <a:bodyPr/>
          <a:lstStyle>
            <a:lvl3pPr marL="1339850" indent="-425450">
              <a:buSzPct val="100000"/>
              <a:buFontTx/>
              <a:buBlip>
                <a:blip r:embed="rId2"/>
              </a:buBlip>
              <a:defRPr/>
            </a:lvl3pPr>
            <a:lvl4pPr marL="1792288" indent="-420688">
              <a:buSzPct val="100000"/>
              <a:buFontTx/>
              <a:buBlip>
                <a:blip r:embed="rId3"/>
              </a:buBlip>
              <a:defRPr/>
            </a:lvl4pPr>
          </a:lstStyle>
          <a:p>
            <a:pPr lvl="0"/>
            <a:r>
              <a:rPr lang="en-AU" dirty="0"/>
              <a:t>Click to edit Master text styles</a:t>
            </a:r>
          </a:p>
          <a:p>
            <a:pPr lvl="1"/>
            <a:r>
              <a:rPr lang="en-AU" dirty="0"/>
              <a:t>Second level</a:t>
            </a:r>
          </a:p>
          <a:p>
            <a:pPr lvl="2"/>
            <a:r>
              <a:rPr lang="en-AU" dirty="0"/>
              <a:t>Third level</a:t>
            </a:r>
          </a:p>
          <a:p>
            <a:pPr lvl="3"/>
            <a:r>
              <a:rPr lang="en-AU" dirty="0"/>
              <a:t>Fourth level</a:t>
            </a:r>
          </a:p>
        </p:txBody>
      </p:sp>
      <p:pic>
        <p:nvPicPr>
          <p:cNvPr id="7" name="Picture 6" descr="content-bg-01.png"/>
          <p:cNvPicPr>
            <a:picLocks noChangeAspect="1"/>
          </p:cNvPicPr>
          <p:nvPr userDrawn="1"/>
        </p:nvPicPr>
        <p:blipFill rotWithShape="1">
          <a:blip r:embed="rId4" cstate="print">
            <a:extLst>
              <a:ext uri="{28A0092B-C50C-407E-A947-70E740481C1C}">
                <a14:useLocalDpi xmlns:a14="http://schemas.microsoft.com/office/drawing/2010/main" val="0"/>
              </a:ext>
            </a:extLst>
          </a:blip>
          <a:srcRect t="28761" r="22134"/>
          <a:stretch/>
        </p:blipFill>
        <p:spPr>
          <a:xfrm>
            <a:off x="7409031" y="0"/>
            <a:ext cx="1734969" cy="2167115"/>
          </a:xfrm>
          <a:prstGeom prst="rect">
            <a:avLst/>
          </a:prstGeom>
        </p:spPr>
      </p:pic>
    </p:spTree>
    <p:extLst>
      <p:ext uri="{BB962C8B-B14F-4D97-AF65-F5344CB8AC3E}">
        <p14:creationId xmlns:p14="http://schemas.microsoft.com/office/powerpoint/2010/main" val="4132377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22" name="Picture 21" descr="bg-stamp.png"/>
          <p:cNvPicPr>
            <a:picLocks noChangeAspect="1"/>
          </p:cNvPicPr>
          <p:nvPr userDrawn="1"/>
        </p:nvPicPr>
        <p:blipFill rotWithShape="1">
          <a:blip r:embed="rId2">
            <a:alphaModFix amt="43000"/>
            <a:extLst>
              <a:ext uri="{28A0092B-C50C-407E-A947-70E740481C1C}">
                <a14:useLocalDpi xmlns:a14="http://schemas.microsoft.com/office/drawing/2010/main" val="0"/>
              </a:ext>
            </a:extLst>
          </a:blip>
          <a:srcRect l="2828" t="10735" b="14736"/>
          <a:stretch/>
        </p:blipFill>
        <p:spPr>
          <a:xfrm>
            <a:off x="-42334" y="0"/>
            <a:ext cx="8917700" cy="6858000"/>
          </a:xfrm>
          <a:prstGeom prst="rect">
            <a:avLst/>
          </a:prstGeom>
        </p:spPr>
      </p:pic>
      <p:pic>
        <p:nvPicPr>
          <p:cNvPr id="15" name="Picture 14" descr="bg-2-01-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334" y="423334"/>
            <a:ext cx="9186333" cy="1337588"/>
          </a:xfrm>
          <a:prstGeom prst="rect">
            <a:avLst/>
          </a:prstGeom>
        </p:spPr>
      </p:pic>
      <p:sp>
        <p:nvSpPr>
          <p:cNvPr id="19" name="Title 1"/>
          <p:cNvSpPr>
            <a:spLocks noGrp="1"/>
          </p:cNvSpPr>
          <p:nvPr>
            <p:ph type="ctrTitle"/>
          </p:nvPr>
        </p:nvSpPr>
        <p:spPr>
          <a:xfrm>
            <a:off x="651638" y="2305403"/>
            <a:ext cx="7840724" cy="1470025"/>
          </a:xfrm>
        </p:spPr>
        <p:txBody>
          <a:bodyPr/>
          <a:lstStyle>
            <a:lvl1pPr algn="ctr">
              <a:defRPr b="1">
                <a:solidFill>
                  <a:srgbClr val="000000"/>
                </a:solidFill>
              </a:defRPr>
            </a:lvl1pPr>
          </a:lstStyle>
          <a:p>
            <a:r>
              <a:rPr lang="en-AU" dirty="0"/>
              <a:t>Click to edit Master title style</a:t>
            </a:r>
            <a:endParaRPr lang="en-US" dirty="0"/>
          </a:p>
        </p:txBody>
      </p:sp>
    </p:spTree>
    <p:extLst>
      <p:ext uri="{BB962C8B-B14F-4D97-AF65-F5344CB8AC3E}">
        <p14:creationId xmlns:p14="http://schemas.microsoft.com/office/powerpoint/2010/main" val="410905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125538"/>
            <a:ext cx="8435975" cy="52562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endParaRPr lang="en-US" altLang="en-US"/>
          </a:p>
        </p:txBody>
      </p:sp>
      <p:sp>
        <p:nvSpPr>
          <p:cNvPr id="1027" name="Rectangle 114"/>
          <p:cNvSpPr>
            <a:spLocks noGrp="1" noChangeArrowheads="1"/>
          </p:cNvSpPr>
          <p:nvPr>
            <p:ph type="title"/>
          </p:nvPr>
        </p:nvSpPr>
        <p:spPr bwMode="auto">
          <a:xfrm>
            <a:off x="457200" y="206375"/>
            <a:ext cx="5843588" cy="7937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ltLang="en-US"/>
              <a:t>Click to edit Master title style</a:t>
            </a:r>
            <a:endParaRPr lang="en-US" altLang="en-US"/>
          </a:p>
        </p:txBody>
      </p:sp>
      <p:sp>
        <p:nvSpPr>
          <p:cNvPr id="9" name="Rectangle 117"/>
          <p:cNvSpPr>
            <a:spLocks noGrp="1" noChangeArrowheads="1"/>
          </p:cNvSpPr>
          <p:nvPr>
            <p:ph type="ftr" sz="quarter" idx="3"/>
          </p:nvPr>
        </p:nvSpPr>
        <p:spPr>
          <a:xfrm>
            <a:off x="439738" y="6581775"/>
            <a:ext cx="4492625" cy="215900"/>
          </a:xfrm>
          <a:prstGeom prst="rect">
            <a:avLst/>
          </a:prstGeom>
        </p:spPr>
        <p:txBody>
          <a:bodyPr vert="horz" wrap="square" lIns="91440" tIns="45720" rIns="91440" bIns="45720" numCol="1" anchor="t" anchorCtr="0" compatLnSpc="1">
            <a:prstTxWarp prst="textNoShape">
              <a:avLst/>
            </a:prstTxWarp>
          </a:bodyPr>
          <a:lstStyle>
            <a:lvl1pPr>
              <a:defRPr>
                <a:cs typeface="Arial" charset="0"/>
              </a:defRPr>
            </a:lvl1pPr>
          </a:lstStyle>
          <a:p>
            <a:pPr>
              <a:defRPr/>
            </a:pPr>
            <a:r>
              <a:rPr lang="en-US" altLang="en-US"/>
              <a:t>ESCAP and Plan: Working together to ‘Make Every Life Count’</a:t>
            </a:r>
          </a:p>
        </p:txBody>
      </p:sp>
      <p:sp>
        <p:nvSpPr>
          <p:cNvPr id="10" name="Rectangle 120"/>
          <p:cNvSpPr>
            <a:spLocks noGrp="1" noChangeArrowheads="1"/>
          </p:cNvSpPr>
          <p:nvPr>
            <p:ph type="dt" sz="half" idx="2"/>
          </p:nvPr>
        </p:nvSpPr>
        <p:spPr>
          <a:xfrm>
            <a:off x="6372225" y="115888"/>
            <a:ext cx="2771775" cy="360362"/>
          </a:xfrm>
          <a:prstGeom prst="rect">
            <a:avLst/>
          </a:prstGeom>
        </p:spPr>
        <p:txBody>
          <a:bodyPr vert="horz" wrap="square" lIns="91440" tIns="45720" rIns="91440" bIns="45720" numCol="1" anchor="t" anchorCtr="0" compatLnSpc="1">
            <a:prstTxWarp prst="textNoShape">
              <a:avLst/>
            </a:prstTxWarp>
          </a:bodyPr>
          <a:lstStyle>
            <a:lvl1pPr>
              <a:defRPr>
                <a:cs typeface="Arial" charset="0"/>
              </a:defRPr>
            </a:lvl1pPr>
          </a:lstStyle>
          <a:p>
            <a:pPr>
              <a:defRPr/>
            </a:pPr>
            <a:r>
              <a:rPr lang="en-US" altLang="en-US"/>
              <a:t>Statistics Division</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Lst>
  <p:hf hdr="0" dt="0"/>
  <p:txStyles>
    <p:titleStyle>
      <a:lvl1pPr algn="l" rtl="0" eaLnBrk="0" fontAlgn="base" hangingPunct="0">
        <a:spcBef>
          <a:spcPct val="0"/>
        </a:spcBef>
        <a:spcAft>
          <a:spcPct val="0"/>
        </a:spcAft>
        <a:defRPr sz="3200" b="1">
          <a:solidFill>
            <a:srgbClr val="2A3990"/>
          </a:solidFill>
          <a:latin typeface="+mj-lt"/>
          <a:ea typeface="+mj-ea"/>
          <a:cs typeface="Arial" charset="0"/>
        </a:defRPr>
      </a:lvl1pPr>
      <a:lvl2pPr algn="l" rtl="0" eaLnBrk="0" fontAlgn="base" hangingPunct="0">
        <a:spcBef>
          <a:spcPct val="0"/>
        </a:spcBef>
        <a:spcAft>
          <a:spcPct val="0"/>
        </a:spcAft>
        <a:defRPr sz="3200" b="1">
          <a:solidFill>
            <a:srgbClr val="2A3990"/>
          </a:solidFill>
          <a:latin typeface="Calibri" pitchFamily="34" charset="0"/>
          <a:ea typeface="Arial" charset="0"/>
          <a:cs typeface="Arial" charset="0"/>
        </a:defRPr>
      </a:lvl2pPr>
      <a:lvl3pPr algn="l" rtl="0" eaLnBrk="0" fontAlgn="base" hangingPunct="0">
        <a:spcBef>
          <a:spcPct val="0"/>
        </a:spcBef>
        <a:spcAft>
          <a:spcPct val="0"/>
        </a:spcAft>
        <a:defRPr sz="3200" b="1">
          <a:solidFill>
            <a:srgbClr val="2A3990"/>
          </a:solidFill>
          <a:latin typeface="Calibri" pitchFamily="34" charset="0"/>
          <a:ea typeface="Arial" charset="0"/>
          <a:cs typeface="Arial" charset="0"/>
        </a:defRPr>
      </a:lvl3pPr>
      <a:lvl4pPr algn="l" rtl="0" eaLnBrk="0" fontAlgn="base" hangingPunct="0">
        <a:spcBef>
          <a:spcPct val="0"/>
        </a:spcBef>
        <a:spcAft>
          <a:spcPct val="0"/>
        </a:spcAft>
        <a:defRPr sz="3200" b="1">
          <a:solidFill>
            <a:srgbClr val="2A3990"/>
          </a:solidFill>
          <a:latin typeface="Calibri" pitchFamily="34" charset="0"/>
          <a:ea typeface="Arial" charset="0"/>
          <a:cs typeface="Arial" charset="0"/>
        </a:defRPr>
      </a:lvl4pPr>
      <a:lvl5pPr algn="l" rtl="0" eaLnBrk="0" fontAlgn="base" hangingPunct="0">
        <a:spcBef>
          <a:spcPct val="0"/>
        </a:spcBef>
        <a:spcAft>
          <a:spcPct val="0"/>
        </a:spcAft>
        <a:defRPr sz="3200" b="1">
          <a:solidFill>
            <a:srgbClr val="2A3990"/>
          </a:solidFill>
          <a:latin typeface="Calibri" pitchFamily="34" charset="0"/>
          <a:ea typeface="Arial" charset="0"/>
          <a:cs typeface="Arial" charset="0"/>
        </a:defRPr>
      </a:lvl5pPr>
      <a:lvl6pPr marL="457200" algn="l" rtl="0" eaLnBrk="1" fontAlgn="base" hangingPunct="1">
        <a:spcBef>
          <a:spcPct val="0"/>
        </a:spcBef>
        <a:spcAft>
          <a:spcPct val="0"/>
        </a:spcAft>
        <a:defRPr sz="3200" b="1">
          <a:solidFill>
            <a:srgbClr val="2A3990"/>
          </a:solidFill>
          <a:latin typeface="Arial" charset="0"/>
          <a:cs typeface="Arial" charset="0"/>
        </a:defRPr>
      </a:lvl6pPr>
      <a:lvl7pPr marL="914400" algn="l" rtl="0" eaLnBrk="1" fontAlgn="base" hangingPunct="1">
        <a:spcBef>
          <a:spcPct val="0"/>
        </a:spcBef>
        <a:spcAft>
          <a:spcPct val="0"/>
        </a:spcAft>
        <a:defRPr sz="3200" b="1">
          <a:solidFill>
            <a:srgbClr val="2A3990"/>
          </a:solidFill>
          <a:latin typeface="Arial" charset="0"/>
          <a:cs typeface="Arial" charset="0"/>
        </a:defRPr>
      </a:lvl7pPr>
      <a:lvl8pPr marL="1371600" algn="l" rtl="0" eaLnBrk="1" fontAlgn="base" hangingPunct="1">
        <a:spcBef>
          <a:spcPct val="0"/>
        </a:spcBef>
        <a:spcAft>
          <a:spcPct val="0"/>
        </a:spcAft>
        <a:defRPr sz="3200" b="1">
          <a:solidFill>
            <a:srgbClr val="2A3990"/>
          </a:solidFill>
          <a:latin typeface="Arial" charset="0"/>
          <a:cs typeface="Arial" charset="0"/>
        </a:defRPr>
      </a:lvl8pPr>
      <a:lvl9pPr marL="1828800" algn="l" rtl="0" eaLnBrk="1" fontAlgn="base" hangingPunct="1">
        <a:spcBef>
          <a:spcPct val="0"/>
        </a:spcBef>
        <a:spcAft>
          <a:spcPct val="0"/>
        </a:spcAft>
        <a:defRPr sz="3200" b="1">
          <a:solidFill>
            <a:srgbClr val="2A3990"/>
          </a:solidFill>
          <a:latin typeface="Arial" charset="0"/>
          <a:cs typeface="Arial" charset="0"/>
        </a:defRPr>
      </a:lvl9pPr>
    </p:titleStyle>
    <p:bodyStyle>
      <a:lvl1pPr marL="342900" indent="-342900" algn="l" rtl="0" eaLnBrk="0" fontAlgn="base" hangingPunct="0">
        <a:spcBef>
          <a:spcPct val="20000"/>
        </a:spcBef>
        <a:spcAft>
          <a:spcPct val="0"/>
        </a:spcAft>
        <a:buChar char="•"/>
        <a:defRPr sz="2400">
          <a:solidFill>
            <a:srgbClr val="2A3990"/>
          </a:solidFill>
          <a:latin typeface="+mn-lt"/>
          <a:ea typeface="+mn-ea"/>
          <a:cs typeface="+mn-cs"/>
        </a:defRPr>
      </a:lvl1pPr>
      <a:lvl2pPr marL="742950" indent="-285750" algn="l" rtl="0" eaLnBrk="0" fontAlgn="base" hangingPunct="0">
        <a:spcBef>
          <a:spcPct val="20000"/>
        </a:spcBef>
        <a:spcAft>
          <a:spcPct val="0"/>
        </a:spcAft>
        <a:buChar char="–"/>
        <a:defRPr sz="2000">
          <a:solidFill>
            <a:srgbClr val="2A3990"/>
          </a:solidFill>
          <a:latin typeface="+mn-lt"/>
          <a:ea typeface="+mn-ea"/>
          <a:cs typeface="+mn-cs"/>
        </a:defRPr>
      </a:lvl2pPr>
      <a:lvl3pPr marL="1143000" indent="-228600" algn="l" rtl="0" eaLnBrk="0" fontAlgn="base" hangingPunct="0">
        <a:spcBef>
          <a:spcPct val="20000"/>
        </a:spcBef>
        <a:spcAft>
          <a:spcPct val="0"/>
        </a:spcAft>
        <a:buChar char="•"/>
        <a:defRPr sz="2400">
          <a:solidFill>
            <a:srgbClr val="2A3990"/>
          </a:solidFill>
          <a:latin typeface="+mn-lt"/>
          <a:ea typeface="+mn-ea"/>
          <a:cs typeface="+mn-cs"/>
        </a:defRPr>
      </a:lvl3pPr>
      <a:lvl4pPr marL="1600200" indent="-228600" algn="l" rtl="0" eaLnBrk="0" fontAlgn="base" hangingPunct="0">
        <a:spcBef>
          <a:spcPct val="20000"/>
        </a:spcBef>
        <a:spcAft>
          <a:spcPct val="0"/>
        </a:spcAft>
        <a:buChar char="–"/>
        <a:defRPr sz="1600">
          <a:solidFill>
            <a:srgbClr val="2A3990"/>
          </a:solidFill>
          <a:latin typeface="+mn-lt"/>
          <a:ea typeface="+mn-ea"/>
          <a:cs typeface="+mn-cs"/>
        </a:defRPr>
      </a:lvl4pPr>
      <a:lvl5pPr marL="2057400" indent="-228600" algn="l" rtl="0" eaLnBrk="0" fontAlgn="base" hangingPunct="0">
        <a:spcBef>
          <a:spcPct val="20000"/>
        </a:spcBef>
        <a:spcAft>
          <a:spcPct val="0"/>
        </a:spcAft>
        <a:buChar char="»"/>
        <a:defRPr sz="1400">
          <a:solidFill>
            <a:srgbClr val="2A3990"/>
          </a:solidFill>
          <a:latin typeface="+mn-lt"/>
          <a:ea typeface="+mn-ea"/>
          <a:cs typeface="+mn-cs"/>
        </a:defRPr>
      </a:lvl5pPr>
      <a:lvl6pPr marL="2514600" indent="-228600" algn="l" rtl="0" eaLnBrk="1" fontAlgn="base" hangingPunct="1">
        <a:spcBef>
          <a:spcPct val="20000"/>
        </a:spcBef>
        <a:spcAft>
          <a:spcPct val="0"/>
        </a:spcAft>
        <a:buChar char="»"/>
        <a:defRPr sz="1400">
          <a:solidFill>
            <a:srgbClr val="2A3990"/>
          </a:solidFill>
          <a:latin typeface="+mn-lt"/>
          <a:cs typeface="+mn-cs"/>
        </a:defRPr>
      </a:lvl6pPr>
      <a:lvl7pPr marL="2971800" indent="-228600" algn="l" rtl="0" eaLnBrk="1" fontAlgn="base" hangingPunct="1">
        <a:spcBef>
          <a:spcPct val="20000"/>
        </a:spcBef>
        <a:spcAft>
          <a:spcPct val="0"/>
        </a:spcAft>
        <a:buChar char="»"/>
        <a:defRPr sz="1400">
          <a:solidFill>
            <a:srgbClr val="2A3990"/>
          </a:solidFill>
          <a:latin typeface="+mn-lt"/>
          <a:cs typeface="+mn-cs"/>
        </a:defRPr>
      </a:lvl7pPr>
      <a:lvl8pPr marL="3429000" indent="-228600" algn="l" rtl="0" eaLnBrk="1" fontAlgn="base" hangingPunct="1">
        <a:spcBef>
          <a:spcPct val="20000"/>
        </a:spcBef>
        <a:spcAft>
          <a:spcPct val="0"/>
        </a:spcAft>
        <a:buChar char="»"/>
        <a:defRPr sz="1400">
          <a:solidFill>
            <a:srgbClr val="2A3990"/>
          </a:solidFill>
          <a:latin typeface="+mn-lt"/>
          <a:cs typeface="+mn-cs"/>
        </a:defRPr>
      </a:lvl8pPr>
      <a:lvl9pPr marL="3886200" indent="-228600" algn="l" rtl="0" eaLnBrk="1" fontAlgn="base" hangingPunct="1">
        <a:spcBef>
          <a:spcPct val="20000"/>
        </a:spcBef>
        <a:spcAft>
          <a:spcPct val="0"/>
        </a:spcAft>
        <a:buChar char="»"/>
        <a:defRPr sz="1400">
          <a:solidFill>
            <a:srgbClr val="2A399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latin typeface="Arial" panose="020B0604020202020204" pitchFamily="34" charset="0"/>
                <a:cs typeface="Arial" panose="020B0604020202020204" pitchFamily="34" charset="0"/>
              </a:rPr>
              <a:t>CRVS </a:t>
            </a:r>
            <a:r>
              <a:rPr lang="en-US" dirty="0" smtClean="0">
                <a:latin typeface="Arial" panose="020B0604020202020204" pitchFamily="34" charset="0"/>
                <a:cs typeface="Arial" panose="020B0604020202020204" pitchFamily="34" charset="0"/>
              </a:rPr>
              <a:t>in Nauru</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Marilyn Deireragea – BDM</a:t>
            </a:r>
            <a:br>
              <a:rPr lang="en-US" sz="2000" dirty="0" smtClean="0">
                <a:latin typeface="Arial" panose="020B0604020202020204" pitchFamily="34" charset="0"/>
                <a:cs typeface="Arial" panose="020B0604020202020204" pitchFamily="34" charset="0"/>
              </a:rPr>
            </a:br>
            <a:r>
              <a:rPr lang="en-US" sz="2000" dirty="0" err="1" smtClean="0">
                <a:latin typeface="Arial" panose="020B0604020202020204" pitchFamily="34" charset="0"/>
                <a:cs typeface="Arial" panose="020B0604020202020204" pitchFamily="34" charset="0"/>
              </a:rPr>
              <a:t>Arrora</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Deiye</a:t>
            </a:r>
            <a:r>
              <a:rPr lang="en-US" sz="2000" dirty="0" smtClean="0">
                <a:latin typeface="Arial" panose="020B0604020202020204" pitchFamily="34" charset="0"/>
                <a:cs typeface="Arial" panose="020B0604020202020204" pitchFamily="34" charset="0"/>
              </a:rPr>
              <a:t> – Bureau of Statistics</a:t>
            </a:r>
            <a:br>
              <a:rPr lang="en-US" sz="2000"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err="1" smtClean="0">
                <a:latin typeface="Arial" panose="020B0604020202020204" pitchFamily="34" charset="0"/>
                <a:cs typeface="Arial" panose="020B0604020202020204" pitchFamily="34" charset="0"/>
              </a:rPr>
              <a:t>Ekamawir</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Omo</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
        <p:nvSpPr>
          <p:cNvPr id="3" name="Subtitle 2"/>
          <p:cNvSpPr>
            <a:spLocks noGrp="1"/>
          </p:cNvSpPr>
          <p:nvPr>
            <p:ph type="subTitle" sz="quarter" idx="4294967295"/>
          </p:nvPr>
        </p:nvSpPr>
        <p:spPr>
          <a:xfrm>
            <a:off x="0" y="4754563"/>
            <a:ext cx="6400800" cy="1752600"/>
          </a:xfrm>
        </p:spPr>
        <p:txBody>
          <a:bodyPr>
            <a:normAutofit/>
          </a:bodyPr>
          <a:lstStyle/>
          <a:p>
            <a:pPr marL="0" indent="0" algn="ctr">
              <a:buNone/>
            </a:pPr>
            <a:r>
              <a:rPr lang="en-US" sz="2000" dirty="0">
                <a:solidFill>
                  <a:schemeClr val="bg1">
                    <a:lumMod val="50000"/>
                  </a:schemeClr>
                </a:solidFill>
              </a:rPr>
              <a:t>Workshop for selected National CRVS Focal Points</a:t>
            </a:r>
          </a:p>
          <a:p>
            <a:pPr marL="0" indent="0" algn="ctr">
              <a:buNone/>
            </a:pPr>
            <a:r>
              <a:rPr lang="en-US" sz="2000" dirty="0">
                <a:solidFill>
                  <a:schemeClr val="bg1">
                    <a:lumMod val="50000"/>
                  </a:schemeClr>
                </a:solidFill>
              </a:rPr>
              <a:t>12-14 December 2017</a:t>
            </a:r>
            <a:endParaRPr lang="en-US" sz="2000" dirty="0"/>
          </a:p>
          <a:p>
            <a:pPr marL="0" indent="0">
              <a:buNone/>
            </a:pPr>
            <a:endParaRPr lang="en-US" dirty="0"/>
          </a:p>
        </p:txBody>
      </p:sp>
    </p:spTree>
    <p:extLst>
      <p:ext uri="{BB962C8B-B14F-4D97-AF65-F5344CB8AC3E}">
        <p14:creationId xmlns:p14="http://schemas.microsoft.com/office/powerpoint/2010/main" val="3162635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CRVS-logo-for-white-BG"/>
          <p:cNvPicPr>
            <a:picLocks noChangeAspect="1" noChangeArrowheads="1"/>
          </p:cNvPicPr>
          <p:nvPr/>
        </p:nvPicPr>
        <p:blipFill>
          <a:blip r:embed="rId2"/>
          <a:srcRect/>
          <a:stretch>
            <a:fillRect/>
          </a:stretch>
        </p:blipFill>
        <p:spPr bwMode="auto">
          <a:xfrm>
            <a:off x="467544" y="260648"/>
            <a:ext cx="2325688" cy="725488"/>
          </a:xfrm>
          <a:prstGeom prst="rect">
            <a:avLst/>
          </a:prstGeom>
          <a:noFill/>
          <a:ln w="9525">
            <a:noFill/>
            <a:miter lim="800000"/>
            <a:headEnd/>
            <a:tailEnd/>
          </a:ln>
        </p:spPr>
      </p:pic>
      <p:sp>
        <p:nvSpPr>
          <p:cNvPr id="2" name="Title 1"/>
          <p:cNvSpPr>
            <a:spLocks noGrp="1"/>
          </p:cNvSpPr>
          <p:nvPr>
            <p:ph type="title"/>
          </p:nvPr>
        </p:nvSpPr>
        <p:spPr>
          <a:xfrm>
            <a:off x="755576" y="32048"/>
            <a:ext cx="7445022" cy="1143000"/>
          </a:xfrm>
        </p:spPr>
        <p:txBody>
          <a:bodyPr/>
          <a:lstStyle/>
          <a:p>
            <a:pPr algn="r"/>
            <a:r>
              <a:rPr lang="en-GB" dirty="0">
                <a:solidFill>
                  <a:schemeClr val="tx1"/>
                </a:solidFill>
                <a:cs typeface="Arial" panose="020B0604020202020204" pitchFamily="34" charset="0"/>
              </a:rPr>
              <a:t>Institutional setup		</a:t>
            </a:r>
          </a:p>
        </p:txBody>
      </p:sp>
      <p:sp>
        <p:nvSpPr>
          <p:cNvPr id="6" name="Rectangle 6"/>
          <p:cNvSpPr>
            <a:spLocks noGrp="1" noChangeArrowheads="1"/>
          </p:cNvSpPr>
          <p:nvPr>
            <p:ph idx="1"/>
          </p:nvPr>
        </p:nvSpPr>
        <p:spPr>
          <a:xfrm>
            <a:off x="457200" y="986136"/>
            <a:ext cx="8435975" cy="6043264"/>
          </a:xfrm>
        </p:spPr>
        <p:txBody>
          <a:bodyPr/>
          <a:lstStyle/>
          <a:p>
            <a:pPr lvl="1">
              <a:spcBef>
                <a:spcPts val="1800"/>
              </a:spcBef>
              <a:buFontTx/>
              <a:buBlip>
                <a:blip r:embed="rId3"/>
              </a:buBlip>
            </a:pPr>
            <a:r>
              <a:rPr lang="en-US" sz="1400" dirty="0">
                <a:solidFill>
                  <a:schemeClr val="tx1"/>
                </a:solidFill>
                <a:latin typeface="Times New Roman" panose="02020603050405020304" pitchFamily="18" charset="0"/>
                <a:cs typeface="Times New Roman" panose="02020603050405020304" pitchFamily="18" charset="0"/>
              </a:rPr>
              <a:t>Current institutional </a:t>
            </a:r>
            <a:r>
              <a:rPr lang="en-US" sz="1400" dirty="0" smtClean="0">
                <a:solidFill>
                  <a:schemeClr val="tx1"/>
                </a:solidFill>
                <a:latin typeface="Times New Roman" panose="02020603050405020304" pitchFamily="18" charset="0"/>
                <a:cs typeface="Times New Roman" panose="02020603050405020304" pitchFamily="18" charset="0"/>
              </a:rPr>
              <a:t>arrangements - Review BDM Act 1957, Statistics Act 1992</a:t>
            </a:r>
            <a:endParaRPr lang="en-US" sz="1400" dirty="0">
              <a:solidFill>
                <a:schemeClr val="tx1"/>
              </a:solidFill>
              <a:latin typeface="Times New Roman" panose="02020603050405020304" pitchFamily="18" charset="0"/>
              <a:cs typeface="Times New Roman" panose="02020603050405020304" pitchFamily="18" charset="0"/>
            </a:endParaRPr>
          </a:p>
          <a:p>
            <a:pPr lvl="1">
              <a:spcBef>
                <a:spcPts val="1800"/>
              </a:spcBef>
              <a:buBlip>
                <a:blip r:embed="rId3"/>
              </a:buBlip>
            </a:pPr>
            <a:r>
              <a:rPr lang="en-US" sz="1400" dirty="0">
                <a:solidFill>
                  <a:schemeClr val="tx1"/>
                </a:solidFill>
                <a:latin typeface="Times New Roman" panose="02020603050405020304" pitchFamily="18" charset="0"/>
                <a:cs typeface="Times New Roman" panose="02020603050405020304" pitchFamily="18" charset="0"/>
              </a:rPr>
              <a:t>Key </a:t>
            </a:r>
            <a:r>
              <a:rPr lang="en-US" sz="1400" dirty="0" smtClean="0">
                <a:solidFill>
                  <a:schemeClr val="tx1"/>
                </a:solidFill>
                <a:latin typeface="Times New Roman" panose="02020603050405020304" pitchFamily="18" charset="0"/>
                <a:cs typeface="Times New Roman" panose="02020603050405020304" pitchFamily="18" charset="0"/>
              </a:rPr>
              <a:t>legislation - BDMR Bill 2017</a:t>
            </a:r>
          </a:p>
          <a:p>
            <a:pPr lvl="1" algn="just">
              <a:spcBef>
                <a:spcPts val="1800"/>
              </a:spcBef>
              <a:buBlip>
                <a:blip r:embed="rId3"/>
              </a:buBlip>
            </a:pPr>
            <a:r>
              <a:rPr lang="en-US" sz="1400" i="1" dirty="0">
                <a:solidFill>
                  <a:schemeClr val="tx1"/>
                </a:solidFill>
                <a:latin typeface="Times New Roman" panose="02020603050405020304" pitchFamily="18" charset="0"/>
                <a:cs typeface="Times New Roman" panose="02020603050405020304" pitchFamily="18" charset="0"/>
              </a:rPr>
              <a:t>W</a:t>
            </a:r>
            <a:r>
              <a:rPr lang="en-US" sz="1400" i="1" dirty="0" smtClean="0">
                <a:solidFill>
                  <a:schemeClr val="tx1"/>
                </a:solidFill>
                <a:latin typeface="Times New Roman" panose="02020603050405020304" pitchFamily="18" charset="0"/>
                <a:cs typeface="Times New Roman" panose="02020603050405020304" pitchFamily="18" charset="0"/>
              </a:rPr>
              <a:t>ho </a:t>
            </a:r>
            <a:r>
              <a:rPr lang="en-US" sz="1400" i="1" dirty="0">
                <a:solidFill>
                  <a:schemeClr val="tx1"/>
                </a:solidFill>
                <a:latin typeface="Times New Roman" panose="02020603050405020304" pitchFamily="18" charset="0"/>
                <a:cs typeface="Times New Roman" panose="02020603050405020304" pitchFamily="18" charset="0"/>
              </a:rPr>
              <a:t>is responsible for registration of births, deaths and </a:t>
            </a:r>
            <a:r>
              <a:rPr lang="en-US" sz="1400" i="1" dirty="0" smtClean="0">
                <a:solidFill>
                  <a:schemeClr val="tx1"/>
                </a:solidFill>
                <a:latin typeface="Times New Roman" panose="02020603050405020304" pitchFamily="18" charset="0"/>
                <a:cs typeface="Times New Roman" panose="02020603050405020304" pitchFamily="18" charset="0"/>
              </a:rPr>
              <a:t>marriages? </a:t>
            </a:r>
            <a:r>
              <a:rPr lang="en-US" sz="1400" dirty="0" smtClean="0">
                <a:solidFill>
                  <a:schemeClr val="tx1"/>
                </a:solidFill>
                <a:latin typeface="Times New Roman" panose="02020603050405020304" pitchFamily="18" charset="0"/>
                <a:cs typeface="Times New Roman" panose="02020603050405020304" pitchFamily="18" charset="0"/>
              </a:rPr>
              <a:t>- BDM Registry is responsible for registration in conjunction with the immediate families, (Parents, siblings, eldest child. If there are no persons as described, any person who knew or was living with the deceased. For registration of marriages, the marriage officer provides a copy of the signed  certificate to the Registrar, the registration of the marriage will be done by the married couple. </a:t>
            </a:r>
            <a:endParaRPr lang="en-US" sz="1400" dirty="0">
              <a:solidFill>
                <a:schemeClr val="tx1"/>
              </a:solidFill>
              <a:latin typeface="Times New Roman" panose="02020603050405020304" pitchFamily="18" charset="0"/>
              <a:cs typeface="Times New Roman" panose="02020603050405020304" pitchFamily="18" charset="0"/>
            </a:endParaRPr>
          </a:p>
          <a:p>
            <a:pPr lvl="1" algn="just">
              <a:spcBef>
                <a:spcPts val="1800"/>
              </a:spcBef>
              <a:buBlip>
                <a:blip r:embed="rId3"/>
              </a:buBlip>
            </a:pPr>
            <a:r>
              <a:rPr lang="en-US" sz="1400" i="1" dirty="0">
                <a:solidFill>
                  <a:schemeClr val="tx1"/>
                </a:solidFill>
                <a:latin typeface="Times New Roman" panose="02020603050405020304" pitchFamily="18" charset="0"/>
                <a:cs typeface="Times New Roman" panose="02020603050405020304" pitchFamily="18" charset="0"/>
              </a:rPr>
              <a:t>Is registration done by local </a:t>
            </a:r>
            <a:r>
              <a:rPr lang="en-US" sz="1400" i="1" dirty="0" smtClean="0">
                <a:solidFill>
                  <a:schemeClr val="tx1"/>
                </a:solidFill>
                <a:latin typeface="Times New Roman" panose="02020603050405020304" pitchFamily="18" charset="0"/>
                <a:cs typeface="Times New Roman" panose="02020603050405020304" pitchFamily="18" charset="0"/>
              </a:rPr>
              <a:t>authorities</a:t>
            </a:r>
            <a:r>
              <a:rPr lang="en-US" sz="1400" i="1" dirty="0">
                <a:solidFill>
                  <a:schemeClr val="tx1"/>
                </a:solidFill>
                <a:latin typeface="Times New Roman" panose="02020603050405020304" pitchFamily="18" charset="0"/>
                <a:cs typeface="Times New Roman" panose="02020603050405020304" pitchFamily="18" charset="0"/>
              </a:rPr>
              <a:t>, national agency </a:t>
            </a:r>
            <a:r>
              <a:rPr lang="en-US" sz="1400" i="1" dirty="0" err="1">
                <a:solidFill>
                  <a:schemeClr val="tx1"/>
                </a:solidFill>
                <a:latin typeface="Times New Roman" panose="02020603050405020304" pitchFamily="18" charset="0"/>
                <a:cs typeface="Times New Roman" panose="02020603050405020304" pitchFamily="18" charset="0"/>
              </a:rPr>
              <a:t>etc</a:t>
            </a:r>
            <a:r>
              <a:rPr lang="en-US" sz="1400" i="1" dirty="0" smtClean="0">
                <a:solidFill>
                  <a:schemeClr val="tx1"/>
                </a:solidFill>
                <a:latin typeface="Times New Roman" panose="02020603050405020304" pitchFamily="18" charset="0"/>
                <a:cs typeface="Times New Roman" panose="02020603050405020304" pitchFamily="18" charset="0"/>
              </a:rPr>
              <a:t>?  </a:t>
            </a:r>
            <a:r>
              <a:rPr lang="en-US" sz="1400" dirty="0" smtClean="0">
                <a:solidFill>
                  <a:schemeClr val="tx1"/>
                </a:solidFill>
                <a:latin typeface="Times New Roman" panose="02020603050405020304" pitchFamily="18" charset="0"/>
                <a:cs typeface="Times New Roman" panose="02020603050405020304" pitchFamily="18" charset="0"/>
              </a:rPr>
              <a:t>The process of registration in Nauru is done by the BDM, a department under the Chief Secretary, for the Government.   </a:t>
            </a:r>
            <a:endParaRPr lang="en-US" sz="1400" dirty="0">
              <a:solidFill>
                <a:schemeClr val="tx1"/>
              </a:solidFill>
              <a:latin typeface="Times New Roman" panose="02020603050405020304" pitchFamily="18" charset="0"/>
              <a:cs typeface="Times New Roman" panose="02020603050405020304" pitchFamily="18" charset="0"/>
            </a:endParaRPr>
          </a:p>
          <a:p>
            <a:pPr lvl="1" algn="just">
              <a:spcBef>
                <a:spcPts val="1800"/>
              </a:spcBef>
              <a:buFontTx/>
              <a:buBlip>
                <a:blip r:embed="rId3"/>
              </a:buBlip>
            </a:pPr>
            <a:r>
              <a:rPr lang="en-US" sz="1400" dirty="0">
                <a:solidFill>
                  <a:schemeClr val="tx1"/>
                </a:solidFill>
                <a:latin typeface="Times New Roman" panose="02020603050405020304" pitchFamily="18" charset="0"/>
                <a:cs typeface="Times New Roman" panose="02020603050405020304" pitchFamily="18" charset="0"/>
              </a:rPr>
              <a:t>Main national stakeholders (</a:t>
            </a:r>
            <a:r>
              <a:rPr lang="en-US" sz="1400" i="1" dirty="0">
                <a:solidFill>
                  <a:schemeClr val="tx1"/>
                </a:solidFill>
                <a:latin typeface="Times New Roman" panose="02020603050405020304" pitchFamily="18" charset="0"/>
                <a:cs typeface="Times New Roman" panose="02020603050405020304" pitchFamily="18" charset="0"/>
              </a:rPr>
              <a:t>Who are the national stakeholders engaged in CRVS activities</a:t>
            </a:r>
            <a:r>
              <a:rPr lang="en-US" sz="1400" dirty="0" smtClean="0">
                <a:solidFill>
                  <a:schemeClr val="tx1"/>
                </a:solidFill>
                <a:latin typeface="Times New Roman" panose="02020603050405020304" pitchFamily="18" charset="0"/>
                <a:cs typeface="Times New Roman" panose="02020603050405020304" pitchFamily="18" charset="0"/>
              </a:rPr>
              <a:t>?)- Bureau of Statistics, Ministry of HMS,  Electoral Commission, Passport Office, Nauru Police Force, Child Protection Services, and Church Ministries and ICT.</a:t>
            </a:r>
            <a:endParaRPr lang="en-US" sz="1400" dirty="0">
              <a:solidFill>
                <a:schemeClr val="tx1"/>
              </a:solidFill>
              <a:latin typeface="Times New Roman" panose="02020603050405020304" pitchFamily="18" charset="0"/>
              <a:cs typeface="Times New Roman" panose="02020603050405020304" pitchFamily="18" charset="0"/>
            </a:endParaRPr>
          </a:p>
          <a:p>
            <a:pPr lvl="1" algn="just">
              <a:spcBef>
                <a:spcPts val="1800"/>
              </a:spcBef>
              <a:buFontTx/>
              <a:buBlip>
                <a:blip r:embed="rId3"/>
              </a:buBlip>
            </a:pPr>
            <a:r>
              <a:rPr lang="en-US" sz="1400" dirty="0" smtClean="0">
                <a:solidFill>
                  <a:schemeClr val="tx1"/>
                </a:solidFill>
                <a:latin typeface="Times New Roman" panose="02020603050405020304" pitchFamily="18" charset="0"/>
                <a:cs typeface="Times New Roman" panose="02020603050405020304" pitchFamily="18" charset="0"/>
              </a:rPr>
              <a:t>International </a:t>
            </a:r>
            <a:r>
              <a:rPr lang="en-US" sz="1400" dirty="0">
                <a:solidFill>
                  <a:schemeClr val="tx1"/>
                </a:solidFill>
                <a:latin typeface="Times New Roman" panose="02020603050405020304" pitchFamily="18" charset="0"/>
                <a:cs typeface="Times New Roman" panose="02020603050405020304" pitchFamily="18" charset="0"/>
              </a:rPr>
              <a:t>Development Assistance (S</a:t>
            </a:r>
            <a:r>
              <a:rPr lang="en-US" sz="1400" i="1" dirty="0">
                <a:solidFill>
                  <a:schemeClr val="tx1"/>
                </a:solidFill>
                <a:latin typeface="Times New Roman" panose="02020603050405020304" pitchFamily="18" charset="0"/>
                <a:cs typeface="Times New Roman" panose="02020603050405020304" pitchFamily="18" charset="0"/>
              </a:rPr>
              <a:t>upport received to support national CRVS </a:t>
            </a:r>
            <a:r>
              <a:rPr lang="en-US" sz="1400" i="1" dirty="0" smtClean="0">
                <a:solidFill>
                  <a:schemeClr val="tx1"/>
                </a:solidFill>
                <a:latin typeface="Times New Roman" panose="02020603050405020304" pitchFamily="18" charset="0"/>
                <a:cs typeface="Times New Roman" panose="02020603050405020304" pitchFamily="18" charset="0"/>
              </a:rPr>
              <a:t>activities)</a:t>
            </a:r>
            <a:r>
              <a:rPr lang="en-US" sz="1400" dirty="0">
                <a:solidFill>
                  <a:schemeClr val="tx1"/>
                </a:solidFill>
                <a:latin typeface="Times New Roman" panose="02020603050405020304" pitchFamily="18" charset="0"/>
                <a:cs typeface="Times New Roman" panose="02020603050405020304" pitchFamily="18" charset="0"/>
              </a:rPr>
              <a:t> </a:t>
            </a:r>
            <a:r>
              <a:rPr lang="en-US" sz="1400" dirty="0" smtClean="0">
                <a:solidFill>
                  <a:schemeClr val="tx1"/>
                </a:solidFill>
                <a:latin typeface="Times New Roman" panose="02020603050405020304" pitchFamily="18" charset="0"/>
                <a:cs typeface="Times New Roman" panose="02020603050405020304" pitchFamily="18" charset="0"/>
              </a:rPr>
              <a:t>–  Pacific Region (BAGS) Brisbane Accord Group, CRVS workshops held this year in Auckland Suva, and now in Bangkok.</a:t>
            </a:r>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5983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CRVS-logo-for-white-BG"/>
          <p:cNvPicPr>
            <a:picLocks noChangeAspect="1" noChangeArrowheads="1"/>
          </p:cNvPicPr>
          <p:nvPr/>
        </p:nvPicPr>
        <p:blipFill>
          <a:blip r:embed="rId2"/>
          <a:srcRect/>
          <a:stretch>
            <a:fillRect/>
          </a:stretch>
        </p:blipFill>
        <p:spPr bwMode="auto">
          <a:xfrm>
            <a:off x="467544" y="260648"/>
            <a:ext cx="2325688" cy="725488"/>
          </a:xfrm>
          <a:prstGeom prst="rect">
            <a:avLst/>
          </a:prstGeom>
          <a:noFill/>
          <a:ln w="9525">
            <a:noFill/>
            <a:miter lim="800000"/>
            <a:headEnd/>
            <a:tailEnd/>
          </a:ln>
        </p:spPr>
      </p:pic>
      <p:sp>
        <p:nvSpPr>
          <p:cNvPr id="2" name="Title 1"/>
          <p:cNvSpPr>
            <a:spLocks noGrp="1"/>
          </p:cNvSpPr>
          <p:nvPr>
            <p:ph type="title"/>
          </p:nvPr>
        </p:nvSpPr>
        <p:spPr>
          <a:xfrm>
            <a:off x="250825" y="32048"/>
            <a:ext cx="8281615" cy="1143000"/>
          </a:xfrm>
        </p:spPr>
        <p:txBody>
          <a:bodyPr/>
          <a:lstStyle/>
          <a:p>
            <a:pPr algn="r"/>
            <a:r>
              <a:rPr lang="en-GB" dirty="0">
                <a:solidFill>
                  <a:schemeClr val="tx1"/>
                </a:solidFill>
                <a:cs typeface="Arial" panose="020B0604020202020204" pitchFamily="34" charset="0"/>
              </a:rPr>
              <a:t>	</a:t>
            </a:r>
            <a:r>
              <a:rPr lang="en-US" dirty="0">
                <a:solidFill>
                  <a:schemeClr val="tx1"/>
                </a:solidFill>
              </a:rPr>
              <a:t>Current registration rates </a:t>
            </a:r>
            <a:br>
              <a:rPr lang="en-US" dirty="0">
                <a:solidFill>
                  <a:schemeClr val="tx1"/>
                </a:solidFill>
              </a:rPr>
            </a:br>
            <a:r>
              <a:rPr lang="en-US" dirty="0">
                <a:solidFill>
                  <a:schemeClr val="tx1"/>
                </a:solidFill>
              </a:rPr>
              <a:t>(where known)</a:t>
            </a:r>
            <a:endParaRPr lang="en-GB" dirty="0">
              <a:solidFill>
                <a:schemeClr val="tx1"/>
              </a:solidFill>
              <a:cs typeface="Arial" panose="020B0604020202020204" pitchFamily="34" charset="0"/>
            </a:endParaRPr>
          </a:p>
        </p:txBody>
      </p:sp>
      <p:sp>
        <p:nvSpPr>
          <p:cNvPr id="6" name="Rectangle 6"/>
          <p:cNvSpPr>
            <a:spLocks noGrp="1" noChangeArrowheads="1"/>
          </p:cNvSpPr>
          <p:nvPr>
            <p:ph idx="1"/>
          </p:nvPr>
        </p:nvSpPr>
        <p:spPr/>
        <p:txBody>
          <a:bodyPr/>
          <a:lstStyle/>
          <a:p>
            <a:pPr lvl="1">
              <a:spcBef>
                <a:spcPts val="1800"/>
              </a:spcBef>
              <a:buBlip>
                <a:blip r:embed="rId3"/>
              </a:buBlip>
            </a:pPr>
            <a:endParaRPr lang="en-US" sz="2400" dirty="0">
              <a:solidFill>
                <a:schemeClr val="tx1"/>
              </a:solidFill>
            </a:endParaRPr>
          </a:p>
          <a:p>
            <a:pPr lvl="1">
              <a:spcBef>
                <a:spcPts val="1800"/>
              </a:spcBef>
              <a:buBlip>
                <a:blip r:embed="rId3"/>
              </a:buBlip>
            </a:pPr>
            <a:r>
              <a:rPr lang="en-US" sz="1400" dirty="0">
                <a:solidFill>
                  <a:schemeClr val="tx1"/>
                </a:solidFill>
                <a:latin typeface="Times New Roman" panose="02020603050405020304" pitchFamily="18" charset="0"/>
                <a:cs typeface="Times New Roman" panose="02020603050405020304" pitchFamily="18" charset="0"/>
              </a:rPr>
              <a:t>Birth registration rate of children within one year of </a:t>
            </a:r>
            <a:r>
              <a:rPr lang="en-US" sz="1400" dirty="0" smtClean="0">
                <a:solidFill>
                  <a:schemeClr val="tx1"/>
                </a:solidFill>
                <a:latin typeface="Times New Roman" panose="02020603050405020304" pitchFamily="18" charset="0"/>
                <a:cs typeface="Times New Roman" panose="02020603050405020304" pitchFamily="18" charset="0"/>
              </a:rPr>
              <a:t>birth – total birth rates 2016 -3.77</a:t>
            </a:r>
            <a:endParaRPr lang="en-US" sz="1400" dirty="0">
              <a:solidFill>
                <a:schemeClr val="tx1"/>
              </a:solidFill>
              <a:latin typeface="Times New Roman" panose="02020603050405020304" pitchFamily="18" charset="0"/>
              <a:cs typeface="Times New Roman" panose="02020603050405020304" pitchFamily="18" charset="0"/>
            </a:endParaRPr>
          </a:p>
          <a:p>
            <a:pPr lvl="1">
              <a:spcBef>
                <a:spcPts val="1800"/>
              </a:spcBef>
              <a:buBlip>
                <a:blip r:embed="rId3"/>
              </a:buBlip>
            </a:pPr>
            <a:r>
              <a:rPr lang="en-US" sz="1400" dirty="0">
                <a:solidFill>
                  <a:schemeClr val="tx1"/>
                </a:solidFill>
                <a:latin typeface="Times New Roman" panose="02020603050405020304" pitchFamily="18" charset="0"/>
                <a:cs typeface="Times New Roman" panose="02020603050405020304" pitchFamily="18" charset="0"/>
              </a:rPr>
              <a:t>Birth registration rate of children under 5 years </a:t>
            </a:r>
            <a:r>
              <a:rPr lang="en-US" sz="1400" dirty="0" smtClean="0">
                <a:solidFill>
                  <a:schemeClr val="tx1"/>
                </a:solidFill>
                <a:latin typeface="Times New Roman" panose="02020603050405020304" pitchFamily="18" charset="0"/>
                <a:cs typeface="Times New Roman" panose="02020603050405020304" pitchFamily="18" charset="0"/>
              </a:rPr>
              <a:t>old. 17.93</a:t>
            </a:r>
          </a:p>
          <a:p>
            <a:pPr marL="457200" lvl="1" indent="0">
              <a:spcBef>
                <a:spcPts val="1800"/>
              </a:spcBef>
              <a:buNone/>
            </a:pPr>
            <a:r>
              <a:rPr lang="en-US" sz="1400" dirty="0" smtClean="0">
                <a:solidFill>
                  <a:schemeClr val="tx1"/>
                </a:solidFill>
                <a:latin typeface="Times New Roman" panose="02020603050405020304" pitchFamily="18" charset="0"/>
                <a:cs typeface="Times New Roman" panose="02020603050405020304" pitchFamily="18" charset="0"/>
              </a:rPr>
              <a:t>	total </a:t>
            </a:r>
            <a:r>
              <a:rPr lang="en-US" sz="1400" dirty="0">
                <a:solidFill>
                  <a:schemeClr val="tx1"/>
                </a:solidFill>
                <a:latin typeface="Times New Roman" panose="02020603050405020304" pitchFamily="18" charset="0"/>
                <a:cs typeface="Times New Roman" panose="02020603050405020304" pitchFamily="18" charset="0"/>
              </a:rPr>
              <a:t>births between 2012-2016 -  divided by population projection 2016 for 0-4 age group. 	1,793</a:t>
            </a:r>
          </a:p>
          <a:p>
            <a:pPr lvl="1">
              <a:spcBef>
                <a:spcPts val="1800"/>
              </a:spcBef>
              <a:buBlip>
                <a:blip r:embed="rId3"/>
              </a:buBlip>
            </a:pPr>
            <a:r>
              <a:rPr lang="en-US" sz="1400" dirty="0">
                <a:solidFill>
                  <a:schemeClr val="tx1"/>
                </a:solidFill>
                <a:latin typeface="Times New Roman" panose="02020603050405020304" pitchFamily="18" charset="0"/>
                <a:cs typeface="Times New Roman" panose="02020603050405020304" pitchFamily="18" charset="0"/>
              </a:rPr>
              <a:t>Estimates of the proportion of the entire population who have had their birth registered or have a national </a:t>
            </a:r>
            <a:r>
              <a:rPr lang="en-US" sz="1400" dirty="0" smtClean="0">
                <a:solidFill>
                  <a:schemeClr val="tx1"/>
                </a:solidFill>
                <a:latin typeface="Times New Roman" panose="02020603050405020304" pitchFamily="18" charset="0"/>
                <a:cs typeface="Times New Roman" panose="02020603050405020304" pitchFamily="18" charset="0"/>
              </a:rPr>
              <a:t>ID - Registry of BDM records estimates - 70% of the total population have their birth registered. National ID non at this stage, but is included in the new BDM Bill.</a:t>
            </a:r>
            <a:endParaRPr lang="en-US" sz="1400" dirty="0">
              <a:solidFill>
                <a:schemeClr val="tx1"/>
              </a:solidFill>
              <a:latin typeface="Times New Roman" panose="02020603050405020304" pitchFamily="18" charset="0"/>
              <a:cs typeface="Times New Roman" panose="02020603050405020304" pitchFamily="18" charset="0"/>
            </a:endParaRPr>
          </a:p>
          <a:p>
            <a:pPr lvl="1">
              <a:spcBef>
                <a:spcPts val="1800"/>
              </a:spcBef>
              <a:buBlip>
                <a:blip r:embed="rId3"/>
              </a:buBlip>
            </a:pPr>
            <a:r>
              <a:rPr lang="en-US" sz="1400" dirty="0">
                <a:solidFill>
                  <a:schemeClr val="tx1"/>
                </a:solidFill>
                <a:latin typeface="Times New Roman" panose="02020603050405020304" pitchFamily="18" charset="0"/>
                <a:cs typeface="Times New Roman" panose="02020603050405020304" pitchFamily="18" charset="0"/>
              </a:rPr>
              <a:t>Death registration </a:t>
            </a:r>
            <a:r>
              <a:rPr lang="en-US" sz="1400" dirty="0" smtClean="0">
                <a:solidFill>
                  <a:schemeClr val="tx1"/>
                </a:solidFill>
                <a:latin typeface="Times New Roman" panose="02020603050405020304" pitchFamily="18" charset="0"/>
                <a:cs typeface="Times New Roman" panose="02020603050405020304" pitchFamily="18" charset="0"/>
              </a:rPr>
              <a:t>rate 95% which includes still-births </a:t>
            </a:r>
          </a:p>
          <a:p>
            <a:pPr marL="457200" lvl="1" indent="0">
              <a:spcBef>
                <a:spcPts val="1800"/>
              </a:spcBef>
              <a:buNone/>
            </a:pPr>
            <a:r>
              <a:rPr lang="en-US" sz="1400" dirty="0" smtClean="0">
                <a:solidFill>
                  <a:schemeClr val="tx1"/>
                </a:solidFill>
                <a:latin typeface="Times New Roman" panose="02020603050405020304" pitchFamily="18" charset="0"/>
                <a:cs typeface="Times New Roman" panose="02020603050405020304" pitchFamily="18" charset="0"/>
              </a:rPr>
              <a:t>	Registry of BDM records estimates – 95% deaths registered.</a:t>
            </a:r>
            <a:endParaRPr lang="en-US" sz="1400" dirty="0">
              <a:solidFill>
                <a:schemeClr val="tx1"/>
              </a:solidFill>
              <a:latin typeface="Times New Roman" panose="02020603050405020304" pitchFamily="18" charset="0"/>
              <a:cs typeface="Times New Roman" panose="02020603050405020304" pitchFamily="18" charset="0"/>
            </a:endParaRPr>
          </a:p>
          <a:p>
            <a:pPr lvl="1">
              <a:spcBef>
                <a:spcPts val="1800"/>
              </a:spcBef>
              <a:buBlip>
                <a:blip r:embed="rId3"/>
              </a:buBlip>
            </a:pPr>
            <a:r>
              <a:rPr lang="en-US" sz="1400" dirty="0">
                <a:solidFill>
                  <a:schemeClr val="tx1"/>
                </a:solidFill>
                <a:latin typeface="Times New Roman" panose="02020603050405020304" pitchFamily="18" charset="0"/>
                <a:cs typeface="Times New Roman" panose="02020603050405020304" pitchFamily="18" charset="0"/>
              </a:rPr>
              <a:t>Percentage of deaths recoded with medically certified cause of </a:t>
            </a:r>
            <a:r>
              <a:rPr lang="en-US" sz="1400" dirty="0" smtClean="0">
                <a:solidFill>
                  <a:schemeClr val="tx1"/>
                </a:solidFill>
                <a:latin typeface="Times New Roman" panose="02020603050405020304" pitchFamily="18" charset="0"/>
                <a:cs typeface="Times New Roman" panose="02020603050405020304" pitchFamily="18" charset="0"/>
              </a:rPr>
              <a:t>death. – 100</a:t>
            </a:r>
            <a:r>
              <a:rPr lang="en-US" sz="1400" dirty="0">
                <a:solidFill>
                  <a:schemeClr val="tx1"/>
                </a:solidFill>
                <a:latin typeface="Times New Roman" panose="02020603050405020304" pitchFamily="18" charset="0"/>
                <a:cs typeface="Times New Roman" panose="02020603050405020304" pitchFamily="18" charset="0"/>
              </a:rPr>
              <a:t>% for </a:t>
            </a:r>
            <a:r>
              <a:rPr lang="en-US" sz="1400" dirty="0" smtClean="0">
                <a:solidFill>
                  <a:schemeClr val="tx1"/>
                </a:solidFill>
                <a:latin typeface="Times New Roman" panose="02020603050405020304" pitchFamily="18" charset="0"/>
                <a:cs typeface="Times New Roman" panose="02020603050405020304" pitchFamily="18" charset="0"/>
              </a:rPr>
              <a:t>2008-2013. Need classification recoding for  2014-2016 by data coder from the medical records or assistance from SPC. </a:t>
            </a:r>
            <a:endParaRPr lang="en-US" sz="1400" dirty="0">
              <a:solidFill>
                <a:schemeClr val="tx1"/>
              </a:solidFill>
              <a:latin typeface="Times New Roman" panose="02020603050405020304" pitchFamily="18" charset="0"/>
              <a:cs typeface="Times New Roman" panose="02020603050405020304" pitchFamily="18" charset="0"/>
            </a:endParaRPr>
          </a:p>
          <a:p>
            <a:pPr lvl="1">
              <a:spcBef>
                <a:spcPts val="1800"/>
              </a:spcBef>
              <a:buBlip>
                <a:blip r:embed="rId3"/>
              </a:buBlip>
            </a:pPr>
            <a:r>
              <a:rPr lang="en-US" sz="1400" dirty="0">
                <a:solidFill>
                  <a:schemeClr val="tx1"/>
                </a:solidFill>
                <a:latin typeface="Times New Roman" panose="02020603050405020304" pitchFamily="18" charset="0"/>
                <a:cs typeface="Times New Roman" panose="02020603050405020304" pitchFamily="18" charset="0"/>
              </a:rPr>
              <a:t>Is ICD 10 implemented in the country? (if yes, since when </a:t>
            </a:r>
            <a:r>
              <a:rPr lang="en-US" sz="1400" dirty="0" smtClean="0">
                <a:solidFill>
                  <a:schemeClr val="tx1"/>
                </a:solidFill>
                <a:latin typeface="Times New Roman" panose="02020603050405020304" pitchFamily="18" charset="0"/>
                <a:cs typeface="Times New Roman" panose="02020603050405020304" pitchFamily="18" charset="0"/>
              </a:rPr>
              <a:t>?) </a:t>
            </a:r>
            <a:r>
              <a:rPr lang="en-US" sz="1400" dirty="0">
                <a:solidFill>
                  <a:schemeClr val="tx1"/>
                </a:solidFill>
                <a:latin typeface="Times New Roman" panose="02020603050405020304" pitchFamily="18" charset="0"/>
                <a:cs typeface="Times New Roman" panose="02020603050405020304" pitchFamily="18" charset="0"/>
              </a:rPr>
              <a:t>Yes. Vital Statistics Report 2008-2013 was classified coding based from medical records total number of deaths by type of causes a assisted by medical records data coding staff and Karen Carter from SPC</a:t>
            </a:r>
          </a:p>
          <a:p>
            <a:pPr lvl="1">
              <a:spcBef>
                <a:spcPts val="1800"/>
              </a:spcBef>
              <a:buFontTx/>
              <a:buBlip>
                <a:blip r:embed="rId4"/>
              </a:buBlip>
            </a:pPr>
            <a:endParaRPr lang="en-US" sz="1400" dirty="0">
              <a:solidFill>
                <a:schemeClr val="tx1"/>
              </a:solidFill>
              <a:latin typeface="Times New Roman" panose="02020603050405020304" pitchFamily="18" charset="0"/>
              <a:cs typeface="Times New Roman" panose="02020603050405020304" pitchFamily="18" charset="0"/>
            </a:endParaRPr>
          </a:p>
          <a:p>
            <a:pPr>
              <a:spcBef>
                <a:spcPct val="0"/>
              </a:spcBef>
              <a:buFontTx/>
              <a:buBlip>
                <a:blip r:embed="rId3"/>
              </a:buBlip>
            </a:pPr>
            <a:endParaRPr lang="en-US" dirty="0">
              <a:solidFill>
                <a:schemeClr val="tx1"/>
              </a:solidFill>
            </a:endParaRPr>
          </a:p>
          <a:p>
            <a:endParaRPr lang="en-US" i="1" dirty="0">
              <a:solidFill>
                <a:schemeClr val="tx1"/>
              </a:solidFill>
            </a:endParaRPr>
          </a:p>
        </p:txBody>
      </p:sp>
      <p:sp>
        <p:nvSpPr>
          <p:cNvPr id="8" name="TextBox 7"/>
          <p:cNvSpPr txBox="1"/>
          <p:nvPr/>
        </p:nvSpPr>
        <p:spPr>
          <a:xfrm>
            <a:off x="179512" y="6421378"/>
            <a:ext cx="8931572" cy="276999"/>
          </a:xfrm>
          <a:prstGeom prst="rect">
            <a:avLst/>
          </a:prstGeom>
          <a:noFill/>
        </p:spPr>
        <p:txBody>
          <a:bodyPr wrap="square" rtlCol="0">
            <a:spAutoFit/>
          </a:bodyPr>
          <a:lstStyle/>
          <a:p>
            <a:pPr algn="ctr"/>
            <a:r>
              <a:rPr lang="en-GB" sz="1200" b="1" dirty="0">
                <a:solidFill>
                  <a:srgbClr val="354C92"/>
                </a:solidFill>
                <a:latin typeface="+mj-lt"/>
                <a:cs typeface="AngsanaUPC" panose="02020603050405020304" pitchFamily="18" charset="-34"/>
              </a:rPr>
              <a:t>Workshop for Selected National CRVS Focal Points 12-14 December 2017</a:t>
            </a:r>
          </a:p>
        </p:txBody>
      </p:sp>
    </p:spTree>
    <p:extLst>
      <p:ext uri="{BB962C8B-B14F-4D97-AF65-F5344CB8AC3E}">
        <p14:creationId xmlns:p14="http://schemas.microsoft.com/office/powerpoint/2010/main" val="2386442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CRVS-logo-for-white-BG"/>
          <p:cNvPicPr>
            <a:picLocks noChangeAspect="1" noChangeArrowheads="1"/>
          </p:cNvPicPr>
          <p:nvPr/>
        </p:nvPicPr>
        <p:blipFill>
          <a:blip r:embed="rId2"/>
          <a:srcRect/>
          <a:stretch>
            <a:fillRect/>
          </a:stretch>
        </p:blipFill>
        <p:spPr bwMode="auto">
          <a:xfrm>
            <a:off x="467544" y="260648"/>
            <a:ext cx="2325688" cy="725488"/>
          </a:xfrm>
          <a:prstGeom prst="rect">
            <a:avLst/>
          </a:prstGeom>
          <a:noFill/>
          <a:ln w="9525">
            <a:noFill/>
            <a:miter lim="800000"/>
            <a:headEnd/>
            <a:tailEnd/>
          </a:ln>
        </p:spPr>
      </p:pic>
      <p:sp>
        <p:nvSpPr>
          <p:cNvPr id="2" name="Title 1"/>
          <p:cNvSpPr>
            <a:spLocks noGrp="1"/>
          </p:cNvSpPr>
          <p:nvPr>
            <p:ph type="title"/>
          </p:nvPr>
        </p:nvSpPr>
        <p:spPr>
          <a:xfrm>
            <a:off x="755576" y="32048"/>
            <a:ext cx="7920880" cy="1143000"/>
          </a:xfrm>
        </p:spPr>
        <p:txBody>
          <a:bodyPr/>
          <a:lstStyle/>
          <a:p>
            <a:pPr algn="ctr"/>
            <a:r>
              <a:rPr lang="en-GB" dirty="0">
                <a:solidFill>
                  <a:schemeClr val="tx1"/>
                </a:solidFill>
                <a:cs typeface="Arial" panose="020B0604020202020204" pitchFamily="34" charset="0"/>
              </a:rPr>
              <a:t>		</a:t>
            </a:r>
            <a:r>
              <a:rPr lang="en-US" dirty="0">
                <a:solidFill>
                  <a:schemeClr val="tx1"/>
                </a:solidFill>
                <a:cs typeface="Arial" panose="020B0604020202020204" pitchFamily="34" charset="0"/>
              </a:rPr>
              <a:t>S</a:t>
            </a:r>
            <a:r>
              <a:rPr lang="en-US" dirty="0">
                <a:solidFill>
                  <a:schemeClr val="tx1"/>
                </a:solidFill>
              </a:rPr>
              <a:t>ources of vital statistics</a:t>
            </a:r>
            <a:endParaRPr lang="en-GB" dirty="0">
              <a:solidFill>
                <a:schemeClr val="tx1"/>
              </a:solidFill>
              <a:cs typeface="Arial" panose="020B0604020202020204" pitchFamily="34" charset="0"/>
            </a:endParaRPr>
          </a:p>
        </p:txBody>
      </p:sp>
      <p:sp>
        <p:nvSpPr>
          <p:cNvPr id="6" name="Rectangle 6"/>
          <p:cNvSpPr>
            <a:spLocks noGrp="1" noChangeArrowheads="1"/>
          </p:cNvSpPr>
          <p:nvPr>
            <p:ph idx="1"/>
          </p:nvPr>
        </p:nvSpPr>
        <p:spPr/>
        <p:txBody>
          <a:bodyPr/>
          <a:lstStyle/>
          <a:p>
            <a:pPr lvl="1">
              <a:spcBef>
                <a:spcPts val="1800"/>
              </a:spcBef>
              <a:buBlip>
                <a:blip r:embed="rId3"/>
              </a:buBlip>
            </a:pPr>
            <a:r>
              <a:rPr lang="en-US" sz="1400" dirty="0">
                <a:solidFill>
                  <a:schemeClr val="tx1"/>
                </a:solidFill>
                <a:latin typeface="Times New Roman" panose="02020603050405020304" pitchFamily="18" charset="0"/>
                <a:cs typeface="Times New Roman" panose="02020603050405020304" pitchFamily="18" charset="0"/>
              </a:rPr>
              <a:t>How frequently are vital statistics published? So far the ones already published is the Vital Statistics Report 2008-2013, Census 2011, DHS 2007</a:t>
            </a:r>
          </a:p>
          <a:p>
            <a:pPr lvl="1">
              <a:spcBef>
                <a:spcPts val="1800"/>
              </a:spcBef>
              <a:buBlip>
                <a:blip r:embed="rId3"/>
              </a:buBlip>
            </a:pPr>
            <a:r>
              <a:rPr lang="en-US" sz="1400" dirty="0">
                <a:solidFill>
                  <a:schemeClr val="tx1"/>
                </a:solidFill>
                <a:latin typeface="Times New Roman" panose="02020603050405020304" pitchFamily="18" charset="0"/>
                <a:cs typeface="Times New Roman" panose="02020603050405020304" pitchFamily="18" charset="0"/>
              </a:rPr>
              <a:t>Are vital statistics reports available online? (if yes, please provide the link) Vital statistics report 2008-2013 is available on PRISM-http://nauru.prism.spc.int/</a:t>
            </a:r>
          </a:p>
          <a:p>
            <a:pPr lvl="1">
              <a:spcBef>
                <a:spcPts val="1800"/>
              </a:spcBef>
              <a:buBlip>
                <a:blip r:embed="rId3"/>
              </a:buBlip>
            </a:pPr>
            <a:r>
              <a:rPr lang="en-US" sz="1400" dirty="0">
                <a:solidFill>
                  <a:schemeClr val="tx1"/>
                </a:solidFill>
                <a:latin typeface="Times New Roman" panose="02020603050405020304" pitchFamily="18" charset="0"/>
                <a:cs typeface="Times New Roman" panose="02020603050405020304" pitchFamily="18" charset="0"/>
              </a:rPr>
              <a:t>What is currently used as the source for producing vital statistics on births, deaths and other vital </a:t>
            </a:r>
            <a:r>
              <a:rPr lang="en-US" sz="1400" dirty="0" smtClean="0">
                <a:solidFill>
                  <a:schemeClr val="tx1"/>
                </a:solidFill>
                <a:latin typeface="Times New Roman" panose="02020603050405020304" pitchFamily="18" charset="0"/>
                <a:cs typeface="Times New Roman" panose="02020603050405020304" pitchFamily="18" charset="0"/>
              </a:rPr>
              <a:t>events?</a:t>
            </a:r>
          </a:p>
          <a:p>
            <a:pPr marL="457200" lvl="1" indent="0">
              <a:spcBef>
                <a:spcPts val="1800"/>
              </a:spcBef>
              <a:buNone/>
            </a:pPr>
            <a:r>
              <a:rPr lang="en-US" sz="1400" dirty="0" smtClean="0">
                <a:solidFill>
                  <a:schemeClr val="tx1"/>
                </a:solidFill>
                <a:latin typeface="Times New Roman" panose="02020603050405020304" pitchFamily="18" charset="0"/>
                <a:cs typeface="Times New Roman" panose="02020603050405020304" pitchFamily="18" charset="0"/>
              </a:rPr>
              <a:t>	 </a:t>
            </a:r>
            <a:r>
              <a:rPr lang="en-US" sz="1400" dirty="0">
                <a:solidFill>
                  <a:schemeClr val="tx1"/>
                </a:solidFill>
                <a:latin typeface="Times New Roman" panose="02020603050405020304" pitchFamily="18" charset="0"/>
                <a:cs typeface="Times New Roman" panose="02020603050405020304" pitchFamily="18" charset="0"/>
              </a:rPr>
              <a:t>Health to determine facilities required in the health clinics including the type of support the mother </a:t>
            </a:r>
            <a:r>
              <a:rPr lang="en-US" sz="1400" dirty="0" smtClean="0">
                <a:solidFill>
                  <a:schemeClr val="tx1"/>
                </a:solidFill>
                <a:latin typeface="Times New Roman" panose="02020603050405020304" pitchFamily="18" charset="0"/>
                <a:cs typeface="Times New Roman" panose="02020603050405020304" pitchFamily="18" charset="0"/>
              </a:rPr>
              <a:t>	may </a:t>
            </a:r>
            <a:r>
              <a:rPr lang="en-US" sz="1400" dirty="0">
                <a:solidFill>
                  <a:schemeClr val="tx1"/>
                </a:solidFill>
                <a:latin typeface="Times New Roman" panose="02020603050405020304" pitchFamily="18" charset="0"/>
                <a:cs typeface="Times New Roman" panose="02020603050405020304" pitchFamily="18" charset="0"/>
              </a:rPr>
              <a:t>need for her baby;-  Education to determine how many children are expected in the future for </a:t>
            </a:r>
            <a:r>
              <a:rPr lang="en-US" sz="1400" dirty="0" smtClean="0">
                <a:solidFill>
                  <a:schemeClr val="tx1"/>
                </a:solidFill>
                <a:latin typeface="Times New Roman" panose="02020603050405020304" pitchFamily="18" charset="0"/>
                <a:cs typeface="Times New Roman" panose="02020603050405020304" pitchFamily="18" charset="0"/>
              </a:rPr>
              <a:t>	planning </a:t>
            </a:r>
            <a:r>
              <a:rPr lang="en-US" sz="1400" dirty="0">
                <a:solidFill>
                  <a:schemeClr val="tx1"/>
                </a:solidFill>
                <a:latin typeface="Times New Roman" panose="02020603050405020304" pitchFamily="18" charset="0"/>
                <a:cs typeface="Times New Roman" panose="02020603050405020304" pitchFamily="18" charset="0"/>
              </a:rPr>
              <a:t>purposes; - Statistics Bureau – Source for calculating rates and comparing with Census and </a:t>
            </a:r>
            <a:r>
              <a:rPr lang="en-US" sz="1400" dirty="0" smtClean="0">
                <a:solidFill>
                  <a:schemeClr val="tx1"/>
                </a:solidFill>
                <a:latin typeface="Times New Roman" panose="02020603050405020304" pitchFamily="18" charset="0"/>
                <a:cs typeface="Times New Roman" panose="02020603050405020304" pitchFamily="18" charset="0"/>
              </a:rPr>
              <a:t>	survey data</a:t>
            </a:r>
            <a:endParaRPr lang="en-US" sz="1400" dirty="0">
              <a:solidFill>
                <a:schemeClr val="tx1"/>
              </a:solidFill>
              <a:latin typeface="Times New Roman" panose="02020603050405020304" pitchFamily="18" charset="0"/>
              <a:cs typeface="Times New Roman" panose="02020603050405020304" pitchFamily="18" charset="0"/>
            </a:endParaRPr>
          </a:p>
          <a:p>
            <a:pPr lvl="1">
              <a:spcBef>
                <a:spcPts val="1800"/>
              </a:spcBef>
              <a:buBlip>
                <a:blip r:embed="rId3"/>
              </a:buBlip>
            </a:pPr>
            <a:r>
              <a:rPr lang="en-US" sz="1400" dirty="0">
                <a:solidFill>
                  <a:schemeClr val="tx1"/>
                </a:solidFill>
                <a:latin typeface="Times New Roman" panose="02020603050405020304" pitchFamily="18" charset="0"/>
                <a:cs typeface="Times New Roman" panose="02020603050405020304" pitchFamily="18" charset="0"/>
              </a:rPr>
              <a:t>What is currently  used as source for producing statistics on cause of </a:t>
            </a:r>
            <a:r>
              <a:rPr lang="en-US" sz="1400" dirty="0" smtClean="0">
                <a:solidFill>
                  <a:schemeClr val="tx1"/>
                </a:solidFill>
                <a:latin typeface="Times New Roman" panose="02020603050405020304" pitchFamily="18" charset="0"/>
                <a:cs typeface="Times New Roman" panose="02020603050405020304" pitchFamily="18" charset="0"/>
              </a:rPr>
              <a:t>death? – </a:t>
            </a:r>
          </a:p>
          <a:p>
            <a:pPr marL="457200" lvl="1" indent="0">
              <a:spcBef>
                <a:spcPts val="1800"/>
              </a:spcBef>
              <a:buNone/>
            </a:pPr>
            <a:r>
              <a:rPr lang="en-US" sz="1400" dirty="0" smtClean="0">
                <a:solidFill>
                  <a:schemeClr val="tx1"/>
                </a:solidFill>
                <a:latin typeface="Times New Roman" panose="02020603050405020304" pitchFamily="18" charset="0"/>
                <a:cs typeface="Times New Roman" panose="02020603050405020304" pitchFamily="18" charset="0"/>
              </a:rPr>
              <a:t>	Hospital reports issued to the Registrar on the time of each death. </a:t>
            </a:r>
            <a:r>
              <a:rPr lang="en-US" sz="1400" dirty="0">
                <a:solidFill>
                  <a:schemeClr val="tx1"/>
                </a:solidFill>
                <a:latin typeface="Times New Roman" panose="02020603050405020304" pitchFamily="18" charset="0"/>
                <a:cs typeface="Times New Roman" panose="02020603050405020304" pitchFamily="18" charset="0"/>
              </a:rPr>
              <a:t>Health </a:t>
            </a:r>
            <a:r>
              <a:rPr lang="en-US" sz="1400" dirty="0" err="1">
                <a:solidFill>
                  <a:schemeClr val="tx1"/>
                </a:solidFill>
                <a:latin typeface="Times New Roman" panose="02020603050405020304" pitchFamily="18" charset="0"/>
                <a:cs typeface="Times New Roman" panose="02020603050405020304" pitchFamily="18" charset="0"/>
              </a:rPr>
              <a:t>dept</a:t>
            </a:r>
            <a:r>
              <a:rPr lang="en-US" sz="1400" dirty="0">
                <a:solidFill>
                  <a:schemeClr val="tx1"/>
                </a:solidFill>
                <a:latin typeface="Times New Roman" panose="02020603050405020304" pitchFamily="18" charset="0"/>
                <a:cs typeface="Times New Roman" panose="02020603050405020304" pitchFamily="18" charset="0"/>
              </a:rPr>
              <a:t> evidence based for NCD </a:t>
            </a:r>
            <a:r>
              <a:rPr lang="en-US" sz="1400" dirty="0" smtClean="0">
                <a:solidFill>
                  <a:schemeClr val="tx1"/>
                </a:solidFill>
                <a:latin typeface="Times New Roman" panose="02020603050405020304" pitchFamily="18" charset="0"/>
                <a:cs typeface="Times New Roman" panose="02020603050405020304" pitchFamily="18" charset="0"/>
              </a:rPr>
              <a:t>	cases</a:t>
            </a:r>
            <a:r>
              <a:rPr lang="en-US" sz="1400" dirty="0">
                <a:solidFill>
                  <a:schemeClr val="tx1"/>
                </a:solidFill>
                <a:latin typeface="Times New Roman" panose="02020603050405020304" pitchFamily="18" charset="0"/>
                <a:cs typeface="Times New Roman" panose="02020603050405020304" pitchFamily="18" charset="0"/>
              </a:rPr>
              <a:t>, high infant mortality, injuries from traffic accidents </a:t>
            </a:r>
            <a:r>
              <a:rPr lang="en-US" sz="1400" dirty="0" err="1">
                <a:solidFill>
                  <a:schemeClr val="tx1"/>
                </a:solidFill>
                <a:latin typeface="Times New Roman" panose="02020603050405020304" pitchFamily="18" charset="0"/>
                <a:cs typeface="Times New Roman" panose="02020603050405020304" pitchFamily="18" charset="0"/>
              </a:rPr>
              <a:t>rela</a:t>
            </a:r>
            <a:endParaRPr lang="en-US" sz="1400" dirty="0">
              <a:solidFill>
                <a:schemeClr val="tx1"/>
              </a:solidFill>
              <a:latin typeface="Times New Roman" panose="02020603050405020304" pitchFamily="18" charset="0"/>
              <a:cs typeface="Times New Roman" panose="02020603050405020304" pitchFamily="18" charset="0"/>
            </a:endParaRPr>
          </a:p>
          <a:p>
            <a:pPr lvl="1">
              <a:spcBef>
                <a:spcPts val="1800"/>
              </a:spcBef>
              <a:buBlip>
                <a:blip r:embed="rId3"/>
              </a:buBlip>
            </a:pPr>
            <a:r>
              <a:rPr lang="en-US" sz="1400" dirty="0">
                <a:solidFill>
                  <a:schemeClr val="tx1"/>
                </a:solidFill>
                <a:latin typeface="Times New Roman" panose="02020603050405020304" pitchFamily="18" charset="0"/>
                <a:cs typeface="Times New Roman" panose="02020603050405020304" pitchFamily="18" charset="0"/>
              </a:rPr>
              <a:t>Is verbal autopsy used in your country</a:t>
            </a:r>
            <a:r>
              <a:rPr lang="en-US" sz="1400" dirty="0" smtClean="0">
                <a:solidFill>
                  <a:schemeClr val="tx1"/>
                </a:solidFill>
                <a:latin typeface="Times New Roman" panose="02020603050405020304" pitchFamily="18" charset="0"/>
                <a:cs typeface="Times New Roman" panose="02020603050405020304" pitchFamily="18" charset="0"/>
              </a:rPr>
              <a:t>? According to the HSM, verbal autopsy is never use in Nauru, but because of the 2 recent suspicious death cases this year, Cabinet approved a Digital Autopsy for HSM to setup. The Digital Autopsy will work by scanning the deceased then sending the images securely to </a:t>
            </a:r>
            <a:r>
              <a:rPr lang="en-US" sz="1400" dirty="0" err="1" smtClean="0">
                <a:solidFill>
                  <a:schemeClr val="tx1"/>
                </a:solidFill>
                <a:latin typeface="Times New Roman" panose="02020603050405020304" pitchFamily="18" charset="0"/>
                <a:cs typeface="Times New Roman" panose="02020603050405020304" pitchFamily="18" charset="0"/>
              </a:rPr>
              <a:t>iGenie</a:t>
            </a:r>
            <a:r>
              <a:rPr lang="en-US" sz="1400" dirty="0" smtClean="0">
                <a:solidFill>
                  <a:schemeClr val="tx1"/>
                </a:solidFill>
                <a:latin typeface="Times New Roman" panose="02020603050405020304" pitchFamily="18" charset="0"/>
                <a:cs typeface="Times New Roman" panose="02020603050405020304" pitchFamily="18" charset="0"/>
              </a:rPr>
              <a:t> in the UK who will then run the images through a special program to determine the cause of death and send report back within hours.</a:t>
            </a:r>
            <a:endParaRPr lang="en-US" sz="1400" dirty="0">
              <a:solidFill>
                <a:schemeClr val="tx1"/>
              </a:solidFill>
              <a:latin typeface="Times New Roman" panose="02020603050405020304" pitchFamily="18" charset="0"/>
              <a:cs typeface="Times New Roman" panose="02020603050405020304" pitchFamily="18" charset="0"/>
            </a:endParaRPr>
          </a:p>
          <a:p>
            <a:pPr lvl="1">
              <a:spcBef>
                <a:spcPts val="1800"/>
              </a:spcBef>
              <a:buBlip>
                <a:blip r:embed="rId3"/>
              </a:buBlip>
            </a:pPr>
            <a:endParaRPr lang="en-US" sz="2400" dirty="0">
              <a:solidFill>
                <a:schemeClr val="tx1"/>
              </a:solidFill>
            </a:endParaRPr>
          </a:p>
          <a:p>
            <a:pPr lvl="1">
              <a:spcBef>
                <a:spcPts val="1800"/>
              </a:spcBef>
              <a:buFontTx/>
              <a:buBlip>
                <a:blip r:embed="rId4"/>
              </a:buBlip>
            </a:pPr>
            <a:endParaRPr lang="en-US" dirty="0">
              <a:solidFill>
                <a:schemeClr val="tx1"/>
              </a:solidFill>
            </a:endParaRPr>
          </a:p>
          <a:p>
            <a:pPr>
              <a:spcBef>
                <a:spcPct val="0"/>
              </a:spcBef>
              <a:buFontTx/>
              <a:buBlip>
                <a:blip r:embed="rId3"/>
              </a:buBlip>
            </a:pPr>
            <a:endParaRPr lang="en-US" dirty="0">
              <a:solidFill>
                <a:schemeClr val="tx1"/>
              </a:solidFill>
            </a:endParaRPr>
          </a:p>
          <a:p>
            <a:endParaRPr lang="en-US" i="1" dirty="0">
              <a:solidFill>
                <a:schemeClr val="tx1"/>
              </a:solidFill>
            </a:endParaRPr>
          </a:p>
        </p:txBody>
      </p:sp>
      <p:sp>
        <p:nvSpPr>
          <p:cNvPr id="8" name="TextBox 7"/>
          <p:cNvSpPr txBox="1"/>
          <p:nvPr/>
        </p:nvSpPr>
        <p:spPr>
          <a:xfrm>
            <a:off x="179512" y="6421378"/>
            <a:ext cx="8931572" cy="276999"/>
          </a:xfrm>
          <a:prstGeom prst="rect">
            <a:avLst/>
          </a:prstGeom>
          <a:noFill/>
        </p:spPr>
        <p:txBody>
          <a:bodyPr wrap="square" rtlCol="0">
            <a:spAutoFit/>
          </a:bodyPr>
          <a:lstStyle/>
          <a:p>
            <a:pPr algn="ctr"/>
            <a:r>
              <a:rPr lang="en-GB" sz="1200" b="1" dirty="0">
                <a:solidFill>
                  <a:srgbClr val="354C92"/>
                </a:solidFill>
                <a:latin typeface="+mj-lt"/>
                <a:cs typeface="AngsanaUPC" panose="02020603050405020304" pitchFamily="18" charset="-34"/>
              </a:rPr>
              <a:t>Workshop for Selected National CRVS Focal Points 12-14 December 2017</a:t>
            </a:r>
          </a:p>
        </p:txBody>
      </p:sp>
    </p:spTree>
    <p:extLst>
      <p:ext uri="{BB962C8B-B14F-4D97-AF65-F5344CB8AC3E}">
        <p14:creationId xmlns:p14="http://schemas.microsoft.com/office/powerpoint/2010/main" val="794682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CRVS-logo-for-white-BG"/>
          <p:cNvPicPr>
            <a:picLocks noChangeAspect="1" noChangeArrowheads="1"/>
          </p:cNvPicPr>
          <p:nvPr/>
        </p:nvPicPr>
        <p:blipFill>
          <a:blip r:embed="rId3"/>
          <a:srcRect/>
          <a:stretch>
            <a:fillRect/>
          </a:stretch>
        </p:blipFill>
        <p:spPr bwMode="auto">
          <a:xfrm>
            <a:off x="467544" y="260648"/>
            <a:ext cx="2325688" cy="725488"/>
          </a:xfrm>
          <a:prstGeom prst="rect">
            <a:avLst/>
          </a:prstGeom>
          <a:noFill/>
          <a:ln w="9525">
            <a:noFill/>
            <a:miter lim="800000"/>
            <a:headEnd/>
            <a:tailEnd/>
          </a:ln>
        </p:spPr>
      </p:pic>
      <p:sp>
        <p:nvSpPr>
          <p:cNvPr id="2" name="Title 1"/>
          <p:cNvSpPr>
            <a:spLocks noGrp="1"/>
          </p:cNvSpPr>
          <p:nvPr>
            <p:ph type="title"/>
          </p:nvPr>
        </p:nvSpPr>
        <p:spPr>
          <a:xfrm>
            <a:off x="1043608" y="0"/>
            <a:ext cx="7445022" cy="1143000"/>
          </a:xfrm>
        </p:spPr>
        <p:txBody>
          <a:bodyPr/>
          <a:lstStyle/>
          <a:p>
            <a:pPr algn="ctr"/>
            <a:r>
              <a:rPr lang="en-GB" dirty="0">
                <a:solidFill>
                  <a:schemeClr val="tx1"/>
                </a:solidFill>
                <a:cs typeface="Arial" panose="020B0604020202020204" pitchFamily="34" charset="0"/>
              </a:rPr>
              <a:t>Implementation steps</a:t>
            </a:r>
          </a:p>
        </p:txBody>
      </p:sp>
      <p:sp>
        <p:nvSpPr>
          <p:cNvPr id="6" name="Rectangle 6"/>
          <p:cNvSpPr>
            <a:spLocks noGrp="1" noChangeArrowheads="1"/>
          </p:cNvSpPr>
          <p:nvPr>
            <p:ph idx="1"/>
          </p:nvPr>
        </p:nvSpPr>
        <p:spPr>
          <a:xfrm>
            <a:off x="323528" y="1052736"/>
            <a:ext cx="8435975" cy="5256212"/>
          </a:xfrm>
        </p:spPr>
        <p:txBody>
          <a:bodyPr/>
          <a:lstStyle/>
          <a:p>
            <a:pPr>
              <a:lnSpc>
                <a:spcPct val="90000"/>
              </a:lnSpc>
              <a:spcBef>
                <a:spcPct val="0"/>
              </a:spcBef>
              <a:buFontTx/>
              <a:buBlip>
                <a:blip r:embed="rId4"/>
              </a:buBlip>
            </a:pPr>
            <a:r>
              <a:rPr lang="en-US" sz="1400" dirty="0">
                <a:solidFill>
                  <a:schemeClr val="tx1"/>
                </a:solidFill>
                <a:latin typeface="Times New Roman" panose="02020603050405020304" pitchFamily="18" charset="0"/>
                <a:cs typeface="Times New Roman" panose="02020603050405020304" pitchFamily="18" charset="0"/>
              </a:rPr>
              <a:t>Status of National improvement plan</a:t>
            </a:r>
            <a:r>
              <a:rPr lang="en-US" sz="1400" i="1" dirty="0">
                <a:solidFill>
                  <a:schemeClr val="tx1"/>
                </a:solidFill>
                <a:latin typeface="Times New Roman" panose="02020603050405020304" pitchFamily="18" charset="0"/>
                <a:cs typeface="Times New Roman" panose="02020603050405020304" pitchFamily="18" charset="0"/>
              </a:rPr>
              <a:t> (Has a national CRVS improvement plan been developed? If not, what is the status of development</a:t>
            </a:r>
            <a:r>
              <a:rPr lang="en-US" sz="1400" i="1" dirty="0" smtClean="0">
                <a:solidFill>
                  <a:schemeClr val="tx1"/>
                </a:solidFill>
                <a:latin typeface="Times New Roman" panose="02020603050405020304" pitchFamily="18" charset="0"/>
                <a:cs typeface="Times New Roman" panose="02020603050405020304" pitchFamily="18" charset="0"/>
              </a:rPr>
              <a:t>?) YES. </a:t>
            </a:r>
          </a:p>
          <a:p>
            <a:pPr>
              <a:lnSpc>
                <a:spcPct val="90000"/>
              </a:lnSpc>
              <a:spcBef>
                <a:spcPct val="0"/>
              </a:spcBef>
              <a:buFontTx/>
              <a:buBlip>
                <a:blip r:embed="rId4"/>
              </a:buBlip>
            </a:pPr>
            <a:endParaRPr lang="en-US" sz="1400" i="1" dirty="0">
              <a:solidFill>
                <a:schemeClr val="tx1"/>
              </a:solidFill>
              <a:latin typeface="Times New Roman" panose="02020603050405020304" pitchFamily="18" charset="0"/>
              <a:cs typeface="Times New Roman" panose="02020603050405020304" pitchFamily="18" charset="0"/>
            </a:endParaRPr>
          </a:p>
          <a:p>
            <a:pPr marL="0" indent="0">
              <a:lnSpc>
                <a:spcPct val="90000"/>
              </a:lnSpc>
              <a:spcBef>
                <a:spcPct val="0"/>
              </a:spcBef>
              <a:buNone/>
            </a:pPr>
            <a:r>
              <a:rPr lang="en-US" sz="1400" i="1" dirty="0">
                <a:solidFill>
                  <a:schemeClr val="tx1"/>
                </a:solidFill>
                <a:latin typeface="Times New Roman" panose="02020603050405020304" pitchFamily="18" charset="0"/>
                <a:cs typeface="Times New Roman" panose="02020603050405020304" pitchFamily="18" charset="0"/>
              </a:rPr>
              <a:t> </a:t>
            </a:r>
            <a:r>
              <a:rPr lang="en-US" sz="1400" i="1" dirty="0" smtClean="0">
                <a:solidFill>
                  <a:schemeClr val="tx1"/>
                </a:solidFill>
                <a:latin typeface="Times New Roman" panose="02020603050405020304" pitchFamily="18" charset="0"/>
                <a:cs typeface="Times New Roman" panose="02020603050405020304" pitchFamily="18" charset="0"/>
              </a:rPr>
              <a:t>   </a:t>
            </a:r>
            <a:r>
              <a:rPr lang="en-US" sz="1400" dirty="0" smtClean="0">
                <a:solidFill>
                  <a:schemeClr val="tx1"/>
                </a:solidFill>
                <a:latin typeface="Times New Roman" panose="02020603050405020304" pitchFamily="18" charset="0"/>
                <a:cs typeface="Times New Roman" panose="02020603050405020304" pitchFamily="18" charset="0"/>
              </a:rPr>
              <a:t>   </a:t>
            </a:r>
            <a:r>
              <a:rPr lang="en-US" sz="1400" b="1" dirty="0" smtClean="0">
                <a:solidFill>
                  <a:schemeClr val="tx1"/>
                </a:solidFill>
                <a:latin typeface="Times New Roman" panose="02020603050405020304" pitchFamily="18" charset="0"/>
                <a:cs typeface="Times New Roman" panose="02020603050405020304" pitchFamily="18" charset="0"/>
              </a:rPr>
              <a:t>Key </a:t>
            </a:r>
            <a:r>
              <a:rPr lang="en-US" sz="1400" b="1" dirty="0" err="1" smtClean="0">
                <a:solidFill>
                  <a:schemeClr val="tx1"/>
                </a:solidFill>
                <a:latin typeface="Times New Roman" panose="02020603050405020304" pitchFamily="18" charset="0"/>
                <a:cs typeface="Times New Roman" panose="02020603050405020304" pitchFamily="18" charset="0"/>
              </a:rPr>
              <a:t>PrioritiesActions</a:t>
            </a:r>
            <a:r>
              <a:rPr lang="en-US" sz="1400" b="1" dirty="0" smtClean="0">
                <a:solidFill>
                  <a:schemeClr val="tx1"/>
                </a:solidFill>
                <a:latin typeface="Times New Roman" panose="02020603050405020304" pitchFamily="18" charset="0"/>
                <a:cs typeface="Times New Roman" panose="02020603050405020304" pitchFamily="18" charset="0"/>
              </a:rPr>
              <a:t> (2017 workshop)</a:t>
            </a:r>
          </a:p>
          <a:p>
            <a:pPr lvl="1">
              <a:lnSpc>
                <a:spcPct val="90000"/>
              </a:lnSpc>
              <a:spcBef>
                <a:spcPct val="0"/>
              </a:spcBef>
              <a:buFontTx/>
              <a:buChar char="-"/>
            </a:pPr>
            <a:r>
              <a:rPr lang="en-US" sz="1400" dirty="0" smtClean="0">
                <a:solidFill>
                  <a:schemeClr val="tx1"/>
                </a:solidFill>
                <a:latin typeface="Times New Roman" panose="02020603050405020304" pitchFamily="18" charset="0"/>
                <a:cs typeface="Times New Roman" panose="02020603050405020304" pitchFamily="18" charset="0"/>
              </a:rPr>
              <a:t>Establish and constitute CRVS Committee – 1</a:t>
            </a:r>
            <a:r>
              <a:rPr lang="en-US" sz="1400" baseline="30000" dirty="0" smtClean="0">
                <a:solidFill>
                  <a:schemeClr val="tx1"/>
                </a:solidFill>
                <a:latin typeface="Times New Roman" panose="02020603050405020304" pitchFamily="18" charset="0"/>
                <a:cs typeface="Times New Roman" panose="02020603050405020304" pitchFamily="18" charset="0"/>
              </a:rPr>
              <a:t>st</a:t>
            </a:r>
            <a:r>
              <a:rPr lang="en-US" sz="1400" dirty="0" smtClean="0">
                <a:solidFill>
                  <a:schemeClr val="tx1"/>
                </a:solidFill>
                <a:latin typeface="Times New Roman" panose="02020603050405020304" pitchFamily="18" charset="0"/>
                <a:cs typeface="Times New Roman" panose="02020603050405020304" pitchFamily="18" charset="0"/>
              </a:rPr>
              <a:t> meeting was held on 6</a:t>
            </a:r>
            <a:r>
              <a:rPr lang="en-US" sz="1400" baseline="30000" dirty="0" smtClean="0">
                <a:solidFill>
                  <a:schemeClr val="tx1"/>
                </a:solidFill>
                <a:latin typeface="Times New Roman" panose="02020603050405020304" pitchFamily="18" charset="0"/>
                <a:cs typeface="Times New Roman" panose="02020603050405020304" pitchFamily="18" charset="0"/>
              </a:rPr>
              <a:t>th</a:t>
            </a:r>
            <a:r>
              <a:rPr lang="en-US" sz="1400" dirty="0" smtClean="0">
                <a:solidFill>
                  <a:schemeClr val="tx1"/>
                </a:solidFill>
                <a:latin typeface="Times New Roman" panose="02020603050405020304" pitchFamily="18" charset="0"/>
                <a:cs typeface="Times New Roman" panose="02020603050405020304" pitchFamily="18" charset="0"/>
              </a:rPr>
              <a:t> December 2017 to discuss the purpose of establishing the committee. On 8</a:t>
            </a:r>
            <a:r>
              <a:rPr lang="en-US" sz="1400" baseline="30000" dirty="0" smtClean="0">
                <a:solidFill>
                  <a:schemeClr val="tx1"/>
                </a:solidFill>
                <a:latin typeface="Times New Roman" panose="02020603050405020304" pitchFamily="18" charset="0"/>
                <a:cs typeface="Times New Roman" panose="02020603050405020304" pitchFamily="18" charset="0"/>
              </a:rPr>
              <a:t>th</a:t>
            </a:r>
            <a:r>
              <a:rPr lang="en-US" sz="1400" dirty="0" smtClean="0">
                <a:solidFill>
                  <a:schemeClr val="tx1"/>
                </a:solidFill>
                <a:latin typeface="Times New Roman" panose="02020603050405020304" pitchFamily="18" charset="0"/>
                <a:cs typeface="Times New Roman" panose="02020603050405020304" pitchFamily="18" charset="0"/>
              </a:rPr>
              <a:t> December 2017 Cabinet approved to </a:t>
            </a:r>
            <a:r>
              <a:rPr lang="en-US" sz="1400" dirty="0" err="1" smtClean="0">
                <a:solidFill>
                  <a:schemeClr val="tx1"/>
                </a:solidFill>
                <a:latin typeface="Times New Roman" panose="02020603050405020304" pitchFamily="18" charset="0"/>
                <a:cs typeface="Times New Roman" panose="02020603050405020304" pitchFamily="18" charset="0"/>
              </a:rPr>
              <a:t>formalise</a:t>
            </a:r>
            <a:r>
              <a:rPr lang="en-US" sz="1400" dirty="0" smtClean="0">
                <a:solidFill>
                  <a:schemeClr val="tx1"/>
                </a:solidFill>
                <a:latin typeface="Times New Roman" panose="02020603050405020304" pitchFamily="18" charset="0"/>
                <a:cs typeface="Times New Roman" panose="02020603050405020304" pitchFamily="18" charset="0"/>
              </a:rPr>
              <a:t> the committee.</a:t>
            </a:r>
          </a:p>
          <a:p>
            <a:pPr marL="457200" lvl="1" indent="0">
              <a:lnSpc>
                <a:spcPct val="90000"/>
              </a:lnSpc>
              <a:spcBef>
                <a:spcPct val="0"/>
              </a:spcBef>
              <a:buNone/>
            </a:pPr>
            <a:endParaRPr lang="en-US" sz="1400" dirty="0">
              <a:solidFill>
                <a:schemeClr val="tx1"/>
              </a:solidFill>
              <a:latin typeface="Times New Roman" panose="02020603050405020304" pitchFamily="18" charset="0"/>
              <a:cs typeface="Times New Roman" panose="02020603050405020304" pitchFamily="18" charset="0"/>
            </a:endParaRPr>
          </a:p>
          <a:p>
            <a:pPr>
              <a:lnSpc>
                <a:spcPct val="90000"/>
              </a:lnSpc>
              <a:spcBef>
                <a:spcPct val="0"/>
              </a:spcBef>
              <a:buFontTx/>
              <a:buBlip>
                <a:blip r:embed="rId4"/>
              </a:buBlip>
            </a:pPr>
            <a:r>
              <a:rPr lang="en-US" sz="1400" dirty="0">
                <a:solidFill>
                  <a:schemeClr val="tx1"/>
                </a:solidFill>
                <a:latin typeface="Times New Roman" panose="02020603050405020304" pitchFamily="18" charset="0"/>
                <a:cs typeface="Times New Roman" panose="02020603050405020304" pitchFamily="18" charset="0"/>
              </a:rPr>
              <a:t>National Coordination Mechanism (Has a national coordination mechanism been established?, who participate</a:t>
            </a:r>
            <a:r>
              <a:rPr lang="en-US" sz="1400" dirty="0" smtClean="0">
                <a:solidFill>
                  <a:schemeClr val="tx1"/>
                </a:solidFill>
                <a:latin typeface="Times New Roman" panose="02020603050405020304" pitchFamily="18" charset="0"/>
                <a:cs typeface="Times New Roman" panose="02020603050405020304" pitchFamily="18" charset="0"/>
              </a:rPr>
              <a:t>?) YES. The CRVS committee comprise of:-</a:t>
            </a:r>
          </a:p>
          <a:p>
            <a:pPr marL="0" indent="0">
              <a:lnSpc>
                <a:spcPct val="90000"/>
              </a:lnSpc>
              <a:spcBef>
                <a:spcPct val="0"/>
              </a:spcBef>
              <a:buNone/>
            </a:pPr>
            <a:endParaRPr lang="en-US" sz="1400" dirty="0" smtClean="0">
              <a:solidFill>
                <a:schemeClr val="tx1"/>
              </a:solidFill>
              <a:latin typeface="Times New Roman" panose="02020603050405020304" pitchFamily="18" charset="0"/>
              <a:cs typeface="Times New Roman" panose="02020603050405020304" pitchFamily="18" charset="0"/>
            </a:endParaRPr>
          </a:p>
          <a:p>
            <a:pPr marL="0" indent="0">
              <a:lnSpc>
                <a:spcPct val="90000"/>
              </a:lnSpc>
              <a:spcBef>
                <a:spcPct val="0"/>
              </a:spcBef>
              <a:buNone/>
            </a:pPr>
            <a:r>
              <a:rPr lang="en-US" sz="1400" dirty="0" smtClean="0">
                <a:solidFill>
                  <a:schemeClr val="tx1"/>
                </a:solidFill>
                <a:latin typeface="Times New Roman" panose="02020603050405020304" pitchFamily="18" charset="0"/>
                <a:cs typeface="Times New Roman" panose="02020603050405020304" pitchFamily="18" charset="0"/>
              </a:rPr>
              <a:t>	- Health &amp; Medical Services, Bureau of Statistics, Electoral Commission, ICT, Child Protection Unit, 	Passport Division, Australian Border Force (ABF) HOST, Nauru Police Force, Education </a:t>
            </a:r>
            <a:r>
              <a:rPr lang="en-US" sz="1400" dirty="0" err="1">
                <a:solidFill>
                  <a:schemeClr val="tx1"/>
                </a:solidFill>
                <a:latin typeface="Times New Roman" panose="02020603050405020304" pitchFamily="18" charset="0"/>
                <a:cs typeface="Times New Roman" panose="02020603050405020304" pitchFamily="18" charset="0"/>
              </a:rPr>
              <a:t>D</a:t>
            </a:r>
            <a:r>
              <a:rPr lang="en-US" sz="1400" dirty="0" err="1" smtClean="0">
                <a:solidFill>
                  <a:schemeClr val="tx1"/>
                </a:solidFill>
                <a:latin typeface="Times New Roman" panose="02020603050405020304" pitchFamily="18" charset="0"/>
                <a:cs typeface="Times New Roman" panose="02020603050405020304" pitchFamily="18" charset="0"/>
              </a:rPr>
              <a:t>ept</a:t>
            </a:r>
            <a:r>
              <a:rPr lang="en-US" sz="1400" dirty="0" smtClean="0">
                <a:solidFill>
                  <a:schemeClr val="tx1"/>
                </a:solidFill>
                <a:latin typeface="Times New Roman" panose="02020603050405020304" pitchFamily="18" charset="0"/>
                <a:cs typeface="Times New Roman" panose="02020603050405020304" pitchFamily="18" charset="0"/>
              </a:rPr>
              <a:t>, 	Judiciary, UN Mission (Nauru rep), Border Control (Immigration), Multicultural, and BDM</a:t>
            </a:r>
          </a:p>
          <a:p>
            <a:pPr marL="0" indent="0">
              <a:lnSpc>
                <a:spcPct val="90000"/>
              </a:lnSpc>
              <a:spcBef>
                <a:spcPct val="0"/>
              </a:spcBef>
              <a:buNone/>
            </a:pPr>
            <a:endParaRPr lang="en-US" sz="1400" dirty="0">
              <a:solidFill>
                <a:schemeClr val="tx1"/>
              </a:solidFill>
              <a:latin typeface="Times New Roman" panose="02020603050405020304" pitchFamily="18" charset="0"/>
              <a:cs typeface="Times New Roman" panose="02020603050405020304" pitchFamily="18" charset="0"/>
            </a:endParaRPr>
          </a:p>
          <a:p>
            <a:pPr>
              <a:lnSpc>
                <a:spcPct val="90000"/>
              </a:lnSpc>
              <a:spcBef>
                <a:spcPct val="0"/>
              </a:spcBef>
              <a:buFontTx/>
              <a:buBlip>
                <a:blip r:embed="rId4"/>
              </a:buBlip>
            </a:pPr>
            <a:r>
              <a:rPr lang="en-US" sz="1400" dirty="0">
                <a:solidFill>
                  <a:schemeClr val="tx1"/>
                </a:solidFill>
                <a:latin typeface="Times New Roman" panose="02020603050405020304" pitchFamily="18" charset="0"/>
                <a:cs typeface="Times New Roman" panose="02020603050405020304" pitchFamily="18" charset="0"/>
              </a:rPr>
              <a:t>National targets of the RAF (Status of defining national targets under the RAF</a:t>
            </a:r>
            <a:r>
              <a:rPr lang="en-US" sz="1400" dirty="0" smtClean="0">
                <a:solidFill>
                  <a:schemeClr val="tx1"/>
                </a:solidFill>
                <a:latin typeface="Times New Roman" panose="02020603050405020304" pitchFamily="18" charset="0"/>
                <a:cs typeface="Times New Roman" panose="02020603050405020304" pitchFamily="18" charset="0"/>
              </a:rPr>
              <a:t>?) </a:t>
            </a:r>
            <a:r>
              <a:rPr lang="en-US" sz="1400" dirty="0" smtClean="0">
                <a:solidFill>
                  <a:srgbClr val="FF0000"/>
                </a:solidFill>
                <a:latin typeface="Times New Roman" panose="02020603050405020304" pitchFamily="18" charset="0"/>
                <a:cs typeface="Times New Roman" panose="02020603050405020304" pitchFamily="18" charset="0"/>
              </a:rPr>
              <a:t>(Regional Action Framework)</a:t>
            </a:r>
          </a:p>
          <a:p>
            <a:pPr>
              <a:lnSpc>
                <a:spcPct val="90000"/>
              </a:lnSpc>
              <a:spcBef>
                <a:spcPct val="0"/>
              </a:spcBef>
              <a:buFontTx/>
              <a:buBlip>
                <a:blip r:embed="rId4"/>
              </a:buBlip>
            </a:pPr>
            <a:endParaRPr lang="en-US" sz="1400" dirty="0">
              <a:solidFill>
                <a:schemeClr val="tx1"/>
              </a:solidFill>
              <a:latin typeface="Times New Roman" panose="02020603050405020304" pitchFamily="18" charset="0"/>
              <a:cs typeface="Times New Roman" panose="02020603050405020304" pitchFamily="18" charset="0"/>
            </a:endParaRPr>
          </a:p>
          <a:p>
            <a:pPr lvl="1">
              <a:lnSpc>
                <a:spcPct val="90000"/>
              </a:lnSpc>
              <a:spcBef>
                <a:spcPct val="0"/>
              </a:spcBef>
              <a:buFontTx/>
              <a:buChar char="-"/>
            </a:pPr>
            <a:r>
              <a:rPr lang="en-US" sz="1400" dirty="0" smtClean="0">
                <a:solidFill>
                  <a:schemeClr val="tx1"/>
                </a:solidFill>
                <a:latin typeface="Times New Roman" panose="02020603050405020304" pitchFamily="18" charset="0"/>
                <a:cs typeface="Times New Roman" panose="02020603050405020304" pitchFamily="18" charset="0"/>
              </a:rPr>
              <a:t>Modify forms related to births, deaths registration including the certificates</a:t>
            </a:r>
          </a:p>
          <a:p>
            <a:pPr lvl="1">
              <a:lnSpc>
                <a:spcPct val="90000"/>
              </a:lnSpc>
              <a:spcBef>
                <a:spcPct val="0"/>
              </a:spcBef>
              <a:buFontTx/>
              <a:buChar char="-"/>
            </a:pPr>
            <a:r>
              <a:rPr lang="en-US" sz="1400" dirty="0" smtClean="0">
                <a:solidFill>
                  <a:schemeClr val="tx1"/>
                </a:solidFill>
                <a:latin typeface="Times New Roman" panose="02020603050405020304" pitchFamily="18" charset="0"/>
                <a:cs typeface="Times New Roman" panose="02020603050405020304" pitchFamily="18" charset="0"/>
              </a:rPr>
              <a:t>Scan and digitize all records</a:t>
            </a:r>
          </a:p>
          <a:p>
            <a:pPr lvl="1">
              <a:lnSpc>
                <a:spcPct val="90000"/>
              </a:lnSpc>
              <a:spcBef>
                <a:spcPct val="0"/>
              </a:spcBef>
              <a:buFontTx/>
              <a:buChar char="-"/>
            </a:pPr>
            <a:r>
              <a:rPr lang="en-US" sz="1400" dirty="0">
                <a:solidFill>
                  <a:schemeClr val="tx1"/>
                </a:solidFill>
                <a:latin typeface="Times New Roman" panose="02020603050405020304" pitchFamily="18" charset="0"/>
                <a:cs typeface="Times New Roman" panose="02020603050405020304" pitchFamily="18" charset="0"/>
              </a:rPr>
              <a:t>Implement international </a:t>
            </a:r>
            <a:r>
              <a:rPr lang="en-US" sz="1400" dirty="0" err="1">
                <a:solidFill>
                  <a:schemeClr val="tx1"/>
                </a:solidFill>
                <a:latin typeface="Times New Roman" panose="02020603050405020304" pitchFamily="18" charset="0"/>
                <a:cs typeface="Times New Roman" panose="02020603050405020304" pitchFamily="18" charset="0"/>
              </a:rPr>
              <a:t>Standardised</a:t>
            </a:r>
            <a:r>
              <a:rPr lang="en-US" sz="1400" dirty="0">
                <a:solidFill>
                  <a:schemeClr val="tx1"/>
                </a:solidFill>
                <a:latin typeface="Times New Roman" panose="02020603050405020304" pitchFamily="18" charset="0"/>
                <a:cs typeface="Times New Roman" panose="02020603050405020304" pitchFamily="18" charset="0"/>
              </a:rPr>
              <a:t> births, deaths form.</a:t>
            </a:r>
          </a:p>
          <a:p>
            <a:pPr lvl="1">
              <a:lnSpc>
                <a:spcPct val="90000"/>
              </a:lnSpc>
              <a:spcBef>
                <a:spcPct val="0"/>
              </a:spcBef>
              <a:buFontTx/>
              <a:buChar char="-"/>
            </a:pPr>
            <a:r>
              <a:rPr lang="en-US" sz="1400" dirty="0">
                <a:solidFill>
                  <a:schemeClr val="tx1"/>
                </a:solidFill>
                <a:latin typeface="Times New Roman" panose="02020603050405020304" pitchFamily="18" charset="0"/>
                <a:cs typeface="Times New Roman" panose="02020603050405020304" pitchFamily="18" charset="0"/>
              </a:rPr>
              <a:t>Review CRVS legislation</a:t>
            </a:r>
          </a:p>
          <a:p>
            <a:pPr lvl="1">
              <a:lnSpc>
                <a:spcPct val="90000"/>
              </a:lnSpc>
              <a:spcBef>
                <a:spcPct val="0"/>
              </a:spcBef>
              <a:buFontTx/>
              <a:buChar char="-"/>
            </a:pPr>
            <a:r>
              <a:rPr lang="en-US" sz="1400" dirty="0">
                <a:solidFill>
                  <a:schemeClr val="tx1"/>
                </a:solidFill>
                <a:latin typeface="Times New Roman" panose="02020603050405020304" pitchFamily="18" charset="0"/>
                <a:cs typeface="Times New Roman" panose="02020603050405020304" pitchFamily="18" charset="0"/>
              </a:rPr>
              <a:t>Complete Rapid </a:t>
            </a:r>
            <a:r>
              <a:rPr lang="en-US" sz="1400" dirty="0" smtClean="0">
                <a:solidFill>
                  <a:schemeClr val="tx1"/>
                </a:solidFill>
                <a:latin typeface="Times New Roman" panose="02020603050405020304" pitchFamily="18" charset="0"/>
                <a:cs typeface="Times New Roman" panose="02020603050405020304" pitchFamily="18" charset="0"/>
              </a:rPr>
              <a:t>Assessment </a:t>
            </a:r>
            <a:endParaRPr lang="en-US" sz="1400" dirty="0">
              <a:solidFill>
                <a:schemeClr val="tx1"/>
              </a:solidFill>
              <a:latin typeface="Times New Roman" panose="02020603050405020304" pitchFamily="18" charset="0"/>
              <a:cs typeface="Times New Roman" panose="02020603050405020304" pitchFamily="18" charset="0"/>
            </a:endParaRPr>
          </a:p>
          <a:p>
            <a:pPr lvl="1">
              <a:lnSpc>
                <a:spcPct val="90000"/>
              </a:lnSpc>
              <a:spcBef>
                <a:spcPct val="0"/>
              </a:spcBef>
              <a:buFontTx/>
              <a:buChar char="-"/>
            </a:pPr>
            <a:r>
              <a:rPr lang="en-US" sz="1400" dirty="0">
                <a:solidFill>
                  <a:schemeClr val="tx1"/>
                </a:solidFill>
                <a:latin typeface="Times New Roman" panose="02020603050405020304" pitchFamily="18" charset="0"/>
                <a:cs typeface="Times New Roman" panose="02020603050405020304" pitchFamily="18" charset="0"/>
              </a:rPr>
              <a:t>Establish and implement IT systems</a:t>
            </a:r>
          </a:p>
          <a:p>
            <a:pPr lvl="1">
              <a:lnSpc>
                <a:spcPct val="90000"/>
              </a:lnSpc>
              <a:spcBef>
                <a:spcPct val="0"/>
              </a:spcBef>
              <a:buFontTx/>
              <a:buChar char="-"/>
            </a:pPr>
            <a:endParaRPr lang="en-US" sz="1400" dirty="0">
              <a:solidFill>
                <a:schemeClr val="tx1"/>
              </a:solidFill>
              <a:latin typeface="Times New Roman" panose="02020603050405020304" pitchFamily="18" charset="0"/>
              <a:cs typeface="Times New Roman" panose="02020603050405020304" pitchFamily="18" charset="0"/>
            </a:endParaRPr>
          </a:p>
          <a:p>
            <a:pPr marL="0" indent="0">
              <a:spcBef>
                <a:spcPct val="0"/>
              </a:spcBef>
              <a:buNone/>
            </a:pPr>
            <a:endParaRPr lang="en-US" dirty="0">
              <a:solidFill>
                <a:schemeClr val="tx1"/>
              </a:solidFill>
            </a:endParaRPr>
          </a:p>
          <a:p>
            <a:endParaRPr lang="en-US" i="1" dirty="0">
              <a:solidFill>
                <a:schemeClr val="tx1"/>
              </a:solidFill>
            </a:endParaRPr>
          </a:p>
        </p:txBody>
      </p:sp>
      <p:sp>
        <p:nvSpPr>
          <p:cNvPr id="8" name="TextBox 7"/>
          <p:cNvSpPr txBox="1"/>
          <p:nvPr/>
        </p:nvSpPr>
        <p:spPr>
          <a:xfrm>
            <a:off x="179512" y="6421378"/>
            <a:ext cx="8931572" cy="276999"/>
          </a:xfrm>
          <a:prstGeom prst="rect">
            <a:avLst/>
          </a:prstGeom>
          <a:noFill/>
        </p:spPr>
        <p:txBody>
          <a:bodyPr wrap="square" rtlCol="0">
            <a:spAutoFit/>
          </a:bodyPr>
          <a:lstStyle>
            <a:defPPr>
              <a:defRPr lang="en-US"/>
            </a:defPPr>
            <a:lvl1pPr algn="ctr">
              <a:defRPr sz="1200" b="1">
                <a:solidFill>
                  <a:srgbClr val="354C92"/>
                </a:solidFill>
                <a:latin typeface="+mj-lt"/>
                <a:cs typeface="AngsanaUPC" panose="02020603050405020304" pitchFamily="18" charset="-34"/>
              </a:defRPr>
            </a:lvl1pPr>
          </a:lstStyle>
          <a:p>
            <a:r>
              <a:rPr lang="en-GB" dirty="0"/>
              <a:t>Workshop for Selected National CRVS Focal Points 12-14 December 2017</a:t>
            </a:r>
          </a:p>
        </p:txBody>
      </p:sp>
    </p:spTree>
    <p:extLst>
      <p:ext uri="{BB962C8B-B14F-4D97-AF65-F5344CB8AC3E}">
        <p14:creationId xmlns:p14="http://schemas.microsoft.com/office/powerpoint/2010/main" val="26976887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CRVS-logo-for-white-BG"/>
          <p:cNvPicPr>
            <a:picLocks noChangeAspect="1" noChangeArrowheads="1"/>
          </p:cNvPicPr>
          <p:nvPr/>
        </p:nvPicPr>
        <p:blipFill>
          <a:blip r:embed="rId3"/>
          <a:srcRect/>
          <a:stretch>
            <a:fillRect/>
          </a:stretch>
        </p:blipFill>
        <p:spPr bwMode="auto">
          <a:xfrm>
            <a:off x="395536" y="260648"/>
            <a:ext cx="2325688" cy="725488"/>
          </a:xfrm>
          <a:prstGeom prst="rect">
            <a:avLst/>
          </a:prstGeom>
          <a:noFill/>
          <a:ln w="9525">
            <a:noFill/>
            <a:miter lim="800000"/>
            <a:headEnd/>
            <a:tailEnd/>
          </a:ln>
        </p:spPr>
      </p:pic>
      <p:sp>
        <p:nvSpPr>
          <p:cNvPr id="2" name="Title 1"/>
          <p:cNvSpPr>
            <a:spLocks noGrp="1"/>
          </p:cNvSpPr>
          <p:nvPr>
            <p:ph type="title"/>
          </p:nvPr>
        </p:nvSpPr>
        <p:spPr>
          <a:xfrm>
            <a:off x="2310880" y="32048"/>
            <a:ext cx="5889718" cy="1143000"/>
          </a:xfrm>
        </p:spPr>
        <p:txBody>
          <a:bodyPr/>
          <a:lstStyle/>
          <a:p>
            <a:pPr algn="ctr"/>
            <a:r>
              <a:rPr lang="en-AU" dirty="0">
                <a:solidFill>
                  <a:schemeClr val="tx1"/>
                </a:solidFill>
                <a:cs typeface="Arial" panose="020B0604020202020204" pitchFamily="34" charset="0"/>
              </a:rPr>
              <a:t>Key CRVS developments</a:t>
            </a:r>
            <a:endParaRPr lang="en-GB" dirty="0">
              <a:solidFill>
                <a:schemeClr val="tx1"/>
              </a:solidFill>
              <a:cs typeface="Arial" panose="020B0604020202020204" pitchFamily="34" charset="0"/>
            </a:endParaRPr>
          </a:p>
        </p:txBody>
      </p:sp>
      <p:sp>
        <p:nvSpPr>
          <p:cNvPr id="6" name="Rectangle 6"/>
          <p:cNvSpPr>
            <a:spLocks noGrp="1" noChangeArrowheads="1"/>
          </p:cNvSpPr>
          <p:nvPr>
            <p:ph idx="1"/>
          </p:nvPr>
        </p:nvSpPr>
        <p:spPr>
          <a:xfrm>
            <a:off x="323528" y="1115616"/>
            <a:ext cx="8435975" cy="7858000"/>
          </a:xfrm>
        </p:spPr>
        <p:txBody>
          <a:bodyPr/>
          <a:lstStyle/>
          <a:p>
            <a:pPr>
              <a:spcBef>
                <a:spcPct val="0"/>
              </a:spcBef>
              <a:buFontTx/>
              <a:buBlip>
                <a:blip r:embed="rId4"/>
              </a:buBlip>
            </a:pPr>
            <a:r>
              <a:rPr lang="en-US" sz="1400" dirty="0">
                <a:solidFill>
                  <a:schemeClr val="tx1"/>
                </a:solidFill>
                <a:latin typeface="Times New Roman" panose="02020603050405020304" pitchFamily="18" charset="0"/>
                <a:cs typeface="Times New Roman" panose="02020603050405020304" pitchFamily="18" charset="0"/>
              </a:rPr>
              <a:t>Key improvements in the CRVS system over the last 5 </a:t>
            </a:r>
            <a:r>
              <a:rPr lang="en-US" sz="1400" dirty="0" smtClean="0">
                <a:solidFill>
                  <a:schemeClr val="tx1"/>
                </a:solidFill>
                <a:latin typeface="Times New Roman" panose="02020603050405020304" pitchFamily="18" charset="0"/>
                <a:cs typeface="Times New Roman" panose="02020603050405020304" pitchFamily="18" charset="0"/>
              </a:rPr>
              <a:t>years</a:t>
            </a:r>
          </a:p>
          <a:p>
            <a:pPr lvl="1">
              <a:spcBef>
                <a:spcPct val="0"/>
              </a:spcBef>
              <a:buFontTx/>
              <a:buChar char="-"/>
            </a:pPr>
            <a:r>
              <a:rPr lang="en-US" sz="1400" dirty="0" smtClean="0">
                <a:solidFill>
                  <a:schemeClr val="tx1"/>
                </a:solidFill>
                <a:latin typeface="Times New Roman" panose="02020603050405020304" pitchFamily="18" charset="0"/>
                <a:cs typeface="Times New Roman" panose="02020603050405020304" pitchFamily="18" charset="0"/>
              </a:rPr>
              <a:t>ICT implemented new database program for BDM registration</a:t>
            </a:r>
          </a:p>
          <a:p>
            <a:pPr lvl="1">
              <a:spcBef>
                <a:spcPct val="0"/>
              </a:spcBef>
              <a:buFontTx/>
              <a:buChar char="-"/>
            </a:pPr>
            <a:r>
              <a:rPr lang="en-US" sz="1400" dirty="0" smtClean="0">
                <a:solidFill>
                  <a:schemeClr val="tx1"/>
                </a:solidFill>
                <a:latin typeface="Times New Roman" panose="02020603050405020304" pitchFamily="18" charset="0"/>
                <a:cs typeface="Times New Roman" panose="02020603050405020304" pitchFamily="18" charset="0"/>
              </a:rPr>
              <a:t>BDM section is allowed a full access to the internet without restrictions, for the purpose of the new database program   </a:t>
            </a:r>
          </a:p>
          <a:p>
            <a:pPr lvl="1">
              <a:spcBef>
                <a:spcPct val="0"/>
              </a:spcBef>
              <a:buFontTx/>
              <a:buChar char="-"/>
            </a:pPr>
            <a:r>
              <a:rPr lang="en-US" sz="1400" dirty="0" smtClean="0">
                <a:solidFill>
                  <a:schemeClr val="tx1"/>
                </a:solidFill>
                <a:latin typeface="Times New Roman" panose="02020603050405020304" pitchFamily="18" charset="0"/>
                <a:cs typeface="Times New Roman" panose="02020603050405020304" pitchFamily="18" charset="0"/>
              </a:rPr>
              <a:t>Staff managed to start scanning  records and save in a computer system.</a:t>
            </a:r>
          </a:p>
          <a:p>
            <a:pPr lvl="1">
              <a:spcBef>
                <a:spcPct val="0"/>
              </a:spcBef>
              <a:buFontTx/>
              <a:buChar char="-"/>
            </a:pPr>
            <a:r>
              <a:rPr lang="en-US" sz="1400" dirty="0" smtClean="0">
                <a:solidFill>
                  <a:schemeClr val="tx1"/>
                </a:solidFill>
                <a:latin typeface="Times New Roman" panose="02020603050405020304" pitchFamily="18" charset="0"/>
                <a:cs typeface="Times New Roman" panose="02020603050405020304" pitchFamily="18" charset="0"/>
              </a:rPr>
              <a:t>Presented BDM Bill 2017, and </a:t>
            </a:r>
            <a:r>
              <a:rPr lang="en-US" sz="1400" dirty="0" smtClean="0">
                <a:solidFill>
                  <a:srgbClr val="E17B1C"/>
                </a:solidFill>
                <a:latin typeface="Times New Roman" panose="02020603050405020304" pitchFamily="18" charset="0"/>
                <a:cs typeface="Times New Roman" panose="02020603050405020304" pitchFamily="18" charset="0"/>
              </a:rPr>
              <a:t>Funeral/Burial &amp; Cremation 2017</a:t>
            </a:r>
            <a:r>
              <a:rPr lang="en-US" sz="1400" dirty="0" smtClean="0">
                <a:solidFill>
                  <a:schemeClr val="tx1"/>
                </a:solidFill>
                <a:latin typeface="Times New Roman" panose="02020603050405020304" pitchFamily="18" charset="0"/>
                <a:cs typeface="Times New Roman" panose="02020603050405020304" pitchFamily="18" charset="0"/>
              </a:rPr>
              <a:t> to Cabinet, awaiting for Parliament sitting on 21</a:t>
            </a:r>
            <a:r>
              <a:rPr lang="en-US" sz="1400" baseline="30000" dirty="0" smtClean="0">
                <a:solidFill>
                  <a:schemeClr val="tx1"/>
                </a:solidFill>
                <a:latin typeface="Times New Roman" panose="02020603050405020304" pitchFamily="18" charset="0"/>
                <a:cs typeface="Times New Roman" panose="02020603050405020304" pitchFamily="18" charset="0"/>
              </a:rPr>
              <a:t>st</a:t>
            </a:r>
            <a:r>
              <a:rPr lang="en-US" sz="1400" dirty="0" smtClean="0">
                <a:solidFill>
                  <a:schemeClr val="tx1"/>
                </a:solidFill>
                <a:latin typeface="Times New Roman" panose="02020603050405020304" pitchFamily="18" charset="0"/>
                <a:cs typeface="Times New Roman" panose="02020603050405020304" pitchFamily="18" charset="0"/>
              </a:rPr>
              <a:t> December 2017.</a:t>
            </a:r>
          </a:p>
          <a:p>
            <a:pPr marL="914400" lvl="2" indent="0">
              <a:spcBef>
                <a:spcPct val="0"/>
              </a:spcBef>
              <a:buNone/>
            </a:pPr>
            <a:endParaRPr lang="en-US" sz="1400" dirty="0">
              <a:solidFill>
                <a:schemeClr val="tx1"/>
              </a:solidFill>
              <a:latin typeface="Times New Roman" panose="02020603050405020304" pitchFamily="18" charset="0"/>
              <a:cs typeface="Times New Roman" panose="02020603050405020304" pitchFamily="18" charset="0"/>
            </a:endParaRPr>
          </a:p>
          <a:p>
            <a:pPr>
              <a:spcBef>
                <a:spcPct val="0"/>
              </a:spcBef>
              <a:buFontTx/>
              <a:buBlip>
                <a:blip r:embed="rId4"/>
              </a:buBlip>
            </a:pPr>
            <a:r>
              <a:rPr lang="en-US" sz="1400" dirty="0">
                <a:solidFill>
                  <a:schemeClr val="tx1"/>
                </a:solidFill>
                <a:latin typeface="Times New Roman" panose="02020603050405020304" pitchFamily="18" charset="0"/>
                <a:cs typeface="Times New Roman" panose="02020603050405020304" pitchFamily="18" charset="0"/>
              </a:rPr>
              <a:t>Key current </a:t>
            </a:r>
            <a:r>
              <a:rPr lang="en-US" sz="1400" dirty="0" smtClean="0">
                <a:solidFill>
                  <a:schemeClr val="tx1"/>
                </a:solidFill>
                <a:latin typeface="Times New Roman" panose="02020603050405020304" pitchFamily="18" charset="0"/>
                <a:cs typeface="Times New Roman" panose="02020603050405020304" pitchFamily="18" charset="0"/>
              </a:rPr>
              <a:t>challenges</a:t>
            </a:r>
          </a:p>
          <a:p>
            <a:pPr marL="0" indent="0">
              <a:spcBef>
                <a:spcPct val="0"/>
              </a:spcBef>
              <a:buNone/>
            </a:pPr>
            <a:r>
              <a:rPr lang="en-US" sz="1400" dirty="0" smtClean="0">
                <a:solidFill>
                  <a:schemeClr val="tx1"/>
                </a:solidFill>
                <a:latin typeface="Times New Roman" panose="02020603050405020304" pitchFamily="18" charset="0"/>
                <a:cs typeface="Times New Roman" panose="02020603050405020304" pitchFamily="18" charset="0"/>
              </a:rPr>
              <a:t>          -     Collaboration between key department </a:t>
            </a:r>
          </a:p>
          <a:p>
            <a:pPr lvl="1">
              <a:spcBef>
                <a:spcPct val="0"/>
              </a:spcBef>
              <a:buFontTx/>
              <a:buChar char="-"/>
            </a:pPr>
            <a:r>
              <a:rPr lang="en-US" sz="1400" dirty="0" smtClean="0">
                <a:solidFill>
                  <a:schemeClr val="tx1"/>
                </a:solidFill>
                <a:latin typeface="Times New Roman" panose="02020603050405020304" pitchFamily="18" charset="0"/>
                <a:cs typeface="Times New Roman" panose="02020603050405020304" pitchFamily="18" charset="0"/>
              </a:rPr>
              <a:t>Database program doesn’t meet the  BDM registration system.</a:t>
            </a:r>
          </a:p>
          <a:p>
            <a:pPr lvl="1">
              <a:spcBef>
                <a:spcPct val="0"/>
              </a:spcBef>
              <a:buFontTx/>
              <a:buChar char="-"/>
            </a:pPr>
            <a:r>
              <a:rPr lang="en-US" sz="1400" dirty="0" smtClean="0">
                <a:solidFill>
                  <a:schemeClr val="tx1"/>
                </a:solidFill>
                <a:latin typeface="Times New Roman" panose="02020603050405020304" pitchFamily="18" charset="0"/>
                <a:cs typeface="Times New Roman" panose="02020603050405020304" pitchFamily="18" charset="0"/>
              </a:rPr>
              <a:t>Network connectivity. At the moment, the current system we have only allows 1 computer to access overall registration if need to go online.</a:t>
            </a:r>
          </a:p>
          <a:p>
            <a:pPr lvl="1">
              <a:spcBef>
                <a:spcPct val="0"/>
              </a:spcBef>
              <a:buFontTx/>
              <a:buChar char="-"/>
            </a:pPr>
            <a:r>
              <a:rPr lang="en-US" sz="1400" dirty="0" smtClean="0">
                <a:solidFill>
                  <a:schemeClr val="tx1"/>
                </a:solidFill>
                <a:latin typeface="Times New Roman" panose="02020603050405020304" pitchFamily="18" charset="0"/>
                <a:cs typeface="Times New Roman" panose="02020603050405020304" pitchFamily="18" charset="0"/>
              </a:rPr>
              <a:t>Limited office space for BDM registry</a:t>
            </a:r>
          </a:p>
          <a:p>
            <a:pPr lvl="1">
              <a:spcBef>
                <a:spcPct val="0"/>
              </a:spcBef>
              <a:buFontTx/>
              <a:buChar char="-"/>
            </a:pPr>
            <a:r>
              <a:rPr lang="en-US" sz="1400" dirty="0" smtClean="0">
                <a:solidFill>
                  <a:schemeClr val="tx1"/>
                </a:solidFill>
                <a:latin typeface="Times New Roman" panose="02020603050405020304" pitchFamily="18" charset="0"/>
                <a:cs typeface="Times New Roman" panose="02020603050405020304" pitchFamily="18" charset="0"/>
              </a:rPr>
              <a:t>Coding not clear on deaths/Still-birth cases</a:t>
            </a:r>
          </a:p>
          <a:p>
            <a:pPr lvl="1">
              <a:spcBef>
                <a:spcPct val="0"/>
              </a:spcBef>
              <a:buFontTx/>
              <a:buChar char="-"/>
            </a:pPr>
            <a:r>
              <a:rPr lang="en-US" sz="1400" dirty="0" smtClean="0">
                <a:solidFill>
                  <a:schemeClr val="tx1"/>
                </a:solidFill>
                <a:latin typeface="Times New Roman" panose="02020603050405020304" pitchFamily="18" charset="0"/>
                <a:cs typeface="Times New Roman" panose="02020603050405020304" pitchFamily="18" charset="0"/>
              </a:rPr>
              <a:t>Poor Archiving practices</a:t>
            </a:r>
          </a:p>
          <a:p>
            <a:pPr lvl="1">
              <a:spcBef>
                <a:spcPct val="0"/>
              </a:spcBef>
              <a:buFontTx/>
              <a:buChar char="-"/>
            </a:pPr>
            <a:r>
              <a:rPr lang="en-US" sz="1400" dirty="0" smtClean="0">
                <a:solidFill>
                  <a:schemeClr val="tx1"/>
                </a:solidFill>
                <a:latin typeface="Times New Roman" panose="02020603050405020304" pitchFamily="18" charset="0"/>
                <a:cs typeface="Times New Roman" panose="02020603050405020304" pitchFamily="18" charset="0"/>
              </a:rPr>
              <a:t> Failing to produce reports on births, deaths on a timely manner</a:t>
            </a:r>
          </a:p>
          <a:p>
            <a:pPr lvl="1">
              <a:spcBef>
                <a:spcPct val="0"/>
              </a:spcBef>
              <a:buFontTx/>
              <a:buChar char="-"/>
            </a:pPr>
            <a:r>
              <a:rPr lang="en-US" sz="1400" dirty="0" smtClean="0">
                <a:solidFill>
                  <a:schemeClr val="tx1"/>
                </a:solidFill>
                <a:latin typeface="Times New Roman" panose="02020603050405020304" pitchFamily="18" charset="0"/>
                <a:cs typeface="Times New Roman" panose="02020603050405020304" pitchFamily="18" charset="0"/>
              </a:rPr>
              <a:t>ICT cannot provide clear instruction whether a backup system is in place for the new database program </a:t>
            </a:r>
          </a:p>
          <a:p>
            <a:pPr marL="0" indent="0">
              <a:spcBef>
                <a:spcPct val="0"/>
              </a:spcBef>
              <a:buNone/>
            </a:pPr>
            <a:endParaRPr lang="en-US" sz="1400" dirty="0">
              <a:solidFill>
                <a:schemeClr val="tx1"/>
              </a:solidFill>
              <a:latin typeface="Times New Roman" panose="02020603050405020304" pitchFamily="18" charset="0"/>
              <a:cs typeface="Times New Roman" panose="02020603050405020304" pitchFamily="18" charset="0"/>
            </a:endParaRPr>
          </a:p>
          <a:p>
            <a:pPr>
              <a:spcBef>
                <a:spcPct val="0"/>
              </a:spcBef>
              <a:buFontTx/>
              <a:buBlip>
                <a:blip r:embed="rId4"/>
              </a:buBlip>
            </a:pPr>
            <a:r>
              <a:rPr lang="en-US" sz="1400" dirty="0">
                <a:solidFill>
                  <a:schemeClr val="tx1"/>
                </a:solidFill>
                <a:latin typeface="Times New Roman" panose="02020603050405020304" pitchFamily="18" charset="0"/>
                <a:cs typeface="Times New Roman" panose="02020603050405020304" pitchFamily="18" charset="0"/>
              </a:rPr>
              <a:t>Ongoing/planned </a:t>
            </a:r>
            <a:r>
              <a:rPr lang="en-US" sz="1400" dirty="0" smtClean="0">
                <a:solidFill>
                  <a:schemeClr val="tx1"/>
                </a:solidFill>
                <a:latin typeface="Times New Roman" panose="02020603050405020304" pitchFamily="18" charset="0"/>
                <a:cs typeface="Times New Roman" panose="02020603050405020304" pitchFamily="18" charset="0"/>
              </a:rPr>
              <a:t>activities</a:t>
            </a:r>
          </a:p>
          <a:p>
            <a:pPr lvl="1">
              <a:spcBef>
                <a:spcPct val="0"/>
              </a:spcBef>
              <a:buFontTx/>
              <a:buChar char="-"/>
            </a:pPr>
            <a:r>
              <a:rPr lang="en-US" sz="1400" dirty="0" smtClean="0">
                <a:solidFill>
                  <a:schemeClr val="tx1"/>
                </a:solidFill>
                <a:latin typeface="Times New Roman" panose="02020603050405020304" pitchFamily="18" charset="0"/>
                <a:cs typeface="Times New Roman" panose="02020603050405020304" pitchFamily="18" charset="0"/>
              </a:rPr>
              <a:t>Updating records  from the original registration to match the information in the excel spreadsheet saved in the computer system</a:t>
            </a:r>
          </a:p>
          <a:p>
            <a:pPr lvl="1">
              <a:spcBef>
                <a:spcPct val="0"/>
              </a:spcBef>
              <a:buFontTx/>
              <a:buChar char="-"/>
            </a:pPr>
            <a:r>
              <a:rPr lang="en-US" sz="1400" dirty="0" smtClean="0">
                <a:solidFill>
                  <a:schemeClr val="tx1"/>
                </a:solidFill>
                <a:latin typeface="Times New Roman" panose="02020603050405020304" pitchFamily="18" charset="0"/>
                <a:cs typeface="Times New Roman" panose="02020603050405020304" pitchFamily="18" charset="0"/>
              </a:rPr>
              <a:t>Scanning/digitize the old records</a:t>
            </a:r>
          </a:p>
          <a:p>
            <a:pPr marL="0" indent="0">
              <a:spcBef>
                <a:spcPct val="0"/>
              </a:spcBef>
              <a:buNone/>
            </a:pPr>
            <a:endParaRPr lang="en-US" sz="1400" dirty="0" smtClean="0">
              <a:solidFill>
                <a:schemeClr val="tx1"/>
              </a:solidFill>
              <a:latin typeface="Times New Roman" panose="02020603050405020304" pitchFamily="18" charset="0"/>
              <a:cs typeface="Times New Roman" panose="02020603050405020304" pitchFamily="18" charset="0"/>
            </a:endParaRPr>
          </a:p>
          <a:p>
            <a:pPr marL="0" indent="0">
              <a:spcBef>
                <a:spcPct val="0"/>
              </a:spcBef>
              <a:buNone/>
            </a:pPr>
            <a:endParaRPr lang="en-US" dirty="0">
              <a:solidFill>
                <a:schemeClr val="tx1"/>
              </a:solidFill>
            </a:endParaRPr>
          </a:p>
          <a:p>
            <a:pPr>
              <a:spcBef>
                <a:spcPct val="0"/>
              </a:spcBef>
              <a:buFontTx/>
              <a:buBlip>
                <a:blip r:embed="rId4"/>
              </a:buBlip>
            </a:pPr>
            <a:endParaRPr lang="en-US" sz="2000" dirty="0">
              <a:solidFill>
                <a:schemeClr val="tx1"/>
              </a:solidFill>
            </a:endParaRPr>
          </a:p>
          <a:p>
            <a:pPr lvl="1">
              <a:spcBef>
                <a:spcPct val="0"/>
              </a:spcBef>
              <a:buBlip>
                <a:blip r:embed="rId4"/>
              </a:buBlip>
            </a:pPr>
            <a:endParaRPr lang="en-US" dirty="0">
              <a:solidFill>
                <a:schemeClr val="tx1"/>
              </a:solidFill>
            </a:endParaRPr>
          </a:p>
          <a:p>
            <a:endParaRPr lang="en-US" i="1" dirty="0">
              <a:solidFill>
                <a:schemeClr val="tx1"/>
              </a:solidFill>
            </a:endParaRPr>
          </a:p>
        </p:txBody>
      </p:sp>
      <p:sp>
        <p:nvSpPr>
          <p:cNvPr id="8" name="TextBox 7"/>
          <p:cNvSpPr txBox="1"/>
          <p:nvPr/>
        </p:nvSpPr>
        <p:spPr>
          <a:xfrm>
            <a:off x="179512" y="6421378"/>
            <a:ext cx="8931572" cy="276999"/>
          </a:xfrm>
          <a:prstGeom prst="rect">
            <a:avLst/>
          </a:prstGeom>
          <a:noFill/>
        </p:spPr>
        <p:txBody>
          <a:bodyPr wrap="square" rtlCol="0">
            <a:spAutoFit/>
          </a:bodyPr>
          <a:lstStyle>
            <a:defPPr>
              <a:defRPr lang="en-US"/>
            </a:defPPr>
            <a:lvl1pPr algn="ctr">
              <a:defRPr sz="1200" b="1">
                <a:solidFill>
                  <a:srgbClr val="354C92"/>
                </a:solidFill>
                <a:latin typeface="+mj-lt"/>
                <a:cs typeface="AngsanaUPC" panose="02020603050405020304" pitchFamily="18" charset="-34"/>
              </a:defRPr>
            </a:lvl1pPr>
          </a:lstStyle>
          <a:p>
            <a:r>
              <a:rPr lang="en-GB" dirty="0"/>
              <a:t>Workshop for Selected National CRVS Focal Points 12-14 December 2017</a:t>
            </a:r>
          </a:p>
        </p:txBody>
      </p:sp>
    </p:spTree>
    <p:extLst>
      <p:ext uri="{BB962C8B-B14F-4D97-AF65-F5344CB8AC3E}">
        <p14:creationId xmlns:p14="http://schemas.microsoft.com/office/powerpoint/2010/main" val="2306802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CRVS-logo-for-white-BG"/>
          <p:cNvPicPr>
            <a:picLocks noChangeAspect="1" noChangeArrowheads="1"/>
          </p:cNvPicPr>
          <p:nvPr/>
        </p:nvPicPr>
        <p:blipFill>
          <a:blip r:embed="rId3"/>
          <a:srcRect/>
          <a:stretch>
            <a:fillRect/>
          </a:stretch>
        </p:blipFill>
        <p:spPr bwMode="auto">
          <a:xfrm>
            <a:off x="395536" y="260648"/>
            <a:ext cx="2325688" cy="725488"/>
          </a:xfrm>
          <a:prstGeom prst="rect">
            <a:avLst/>
          </a:prstGeom>
          <a:noFill/>
          <a:ln w="9525">
            <a:noFill/>
            <a:miter lim="800000"/>
            <a:headEnd/>
            <a:tailEnd/>
          </a:ln>
        </p:spPr>
      </p:pic>
      <p:sp>
        <p:nvSpPr>
          <p:cNvPr id="2" name="Title 1"/>
          <p:cNvSpPr>
            <a:spLocks noGrp="1"/>
          </p:cNvSpPr>
          <p:nvPr>
            <p:ph type="title"/>
          </p:nvPr>
        </p:nvSpPr>
        <p:spPr>
          <a:xfrm>
            <a:off x="2310880" y="32048"/>
            <a:ext cx="5889718" cy="1143000"/>
          </a:xfrm>
        </p:spPr>
        <p:txBody>
          <a:bodyPr/>
          <a:lstStyle/>
          <a:p>
            <a:pPr algn="ctr"/>
            <a:r>
              <a:rPr lang="en-US" dirty="0">
                <a:solidFill>
                  <a:schemeClr val="tx1"/>
                </a:solidFill>
              </a:rPr>
              <a:t>Opportunities for advancing CRVS work</a:t>
            </a:r>
            <a:endParaRPr lang="en-GB" dirty="0">
              <a:solidFill>
                <a:schemeClr val="tx1"/>
              </a:solidFill>
              <a:cs typeface="Arial" panose="020B0604020202020204" pitchFamily="34" charset="0"/>
            </a:endParaRPr>
          </a:p>
        </p:txBody>
      </p:sp>
      <p:sp>
        <p:nvSpPr>
          <p:cNvPr id="6" name="Rectangle 6"/>
          <p:cNvSpPr>
            <a:spLocks noGrp="1" noChangeArrowheads="1"/>
          </p:cNvSpPr>
          <p:nvPr>
            <p:ph idx="1"/>
          </p:nvPr>
        </p:nvSpPr>
        <p:spPr>
          <a:xfrm>
            <a:off x="323528" y="1403648"/>
            <a:ext cx="8435975" cy="4905300"/>
          </a:xfrm>
        </p:spPr>
        <p:txBody>
          <a:bodyPr/>
          <a:lstStyle/>
          <a:p>
            <a:pPr marL="0" indent="0">
              <a:spcBef>
                <a:spcPct val="0"/>
              </a:spcBef>
              <a:buNone/>
            </a:pPr>
            <a:r>
              <a:rPr lang="en-US" sz="1400" dirty="0">
                <a:solidFill>
                  <a:schemeClr val="tx1"/>
                </a:solidFill>
                <a:latin typeface="Times New Roman" panose="02020603050405020304" pitchFamily="18" charset="0"/>
                <a:cs typeface="Times New Roman" panose="02020603050405020304" pitchFamily="18" charset="0"/>
              </a:rPr>
              <a:t>What are the current opportunities for advancing CRVS in your country?</a:t>
            </a:r>
          </a:p>
          <a:p>
            <a:pPr marL="0" indent="0">
              <a:spcBef>
                <a:spcPct val="0"/>
              </a:spcBef>
              <a:buNone/>
            </a:pPr>
            <a:endParaRPr lang="en-US" sz="1400" dirty="0">
              <a:solidFill>
                <a:schemeClr val="tx1"/>
              </a:solidFill>
              <a:latin typeface="Times New Roman" panose="02020603050405020304" pitchFamily="18" charset="0"/>
              <a:cs typeface="Times New Roman" panose="02020603050405020304" pitchFamily="18" charset="0"/>
            </a:endParaRPr>
          </a:p>
          <a:p>
            <a:pPr lvl="1">
              <a:spcBef>
                <a:spcPct val="0"/>
              </a:spcBef>
              <a:buBlip>
                <a:blip r:embed="rId4"/>
              </a:buBlip>
            </a:pPr>
            <a:r>
              <a:rPr lang="en-US" sz="1400" dirty="0" smtClean="0">
                <a:solidFill>
                  <a:schemeClr val="tx1"/>
                </a:solidFill>
                <a:latin typeface="Times New Roman" panose="02020603050405020304" pitchFamily="18" charset="0"/>
                <a:cs typeface="Times New Roman" panose="02020603050405020304" pitchFamily="18" charset="0"/>
              </a:rPr>
              <a:t>New legislation - BDMR Bill 2017. The purpose of the new Bill is to update the law and to cater for the issues not covered in the BDM Act 1957.</a:t>
            </a:r>
          </a:p>
          <a:p>
            <a:pPr marL="457200" lvl="1" indent="0">
              <a:spcBef>
                <a:spcPct val="0"/>
              </a:spcBef>
              <a:buNone/>
            </a:pPr>
            <a:endParaRPr lang="en-US" sz="1400" dirty="0" smtClean="0">
              <a:solidFill>
                <a:schemeClr val="tx1"/>
              </a:solidFill>
              <a:latin typeface="Times New Roman" panose="02020603050405020304" pitchFamily="18" charset="0"/>
              <a:cs typeface="Times New Roman" panose="02020603050405020304" pitchFamily="18" charset="0"/>
            </a:endParaRPr>
          </a:p>
          <a:p>
            <a:pPr lvl="1">
              <a:spcBef>
                <a:spcPct val="0"/>
              </a:spcBef>
              <a:buBlip>
                <a:blip r:embed="rId4"/>
              </a:buBlip>
            </a:pPr>
            <a:r>
              <a:rPr lang="en-US" sz="1400" dirty="0" smtClean="0">
                <a:solidFill>
                  <a:schemeClr val="tx1"/>
                </a:solidFill>
                <a:latin typeface="Times New Roman" panose="02020603050405020304" pitchFamily="18" charset="0"/>
                <a:cs typeface="Times New Roman" panose="02020603050405020304" pitchFamily="18" charset="0"/>
              </a:rPr>
              <a:t>CRVS Committee – the purpose of the committee is to identify the priority areas for development of the Nauru’s national plan for the civil registration as well as the vital &amp; statistic system.</a:t>
            </a:r>
          </a:p>
          <a:p>
            <a:pPr marL="457200" lvl="1" indent="0">
              <a:spcBef>
                <a:spcPct val="0"/>
              </a:spcBef>
              <a:buNone/>
            </a:pPr>
            <a:endParaRPr lang="en-US" sz="1400" dirty="0" smtClean="0">
              <a:solidFill>
                <a:schemeClr val="tx1"/>
              </a:solidFill>
              <a:latin typeface="Times New Roman" panose="02020603050405020304" pitchFamily="18" charset="0"/>
              <a:cs typeface="Times New Roman" panose="02020603050405020304" pitchFamily="18" charset="0"/>
            </a:endParaRPr>
          </a:p>
          <a:p>
            <a:pPr lvl="1">
              <a:spcBef>
                <a:spcPct val="0"/>
              </a:spcBef>
              <a:buBlip>
                <a:blip r:embed="rId4"/>
              </a:buBlip>
            </a:pPr>
            <a:r>
              <a:rPr lang="en-US" sz="1400" dirty="0" smtClean="0">
                <a:solidFill>
                  <a:schemeClr val="tx1"/>
                </a:solidFill>
                <a:latin typeface="Times New Roman" panose="02020603050405020304" pitchFamily="18" charset="0"/>
                <a:cs typeface="Times New Roman" panose="02020603050405020304" pitchFamily="18" charset="0"/>
              </a:rPr>
              <a:t>(BAGS) Brisbane </a:t>
            </a:r>
            <a:r>
              <a:rPr lang="en-US" sz="1400" smtClean="0">
                <a:solidFill>
                  <a:schemeClr val="tx1"/>
                </a:solidFill>
                <a:latin typeface="Times New Roman" panose="02020603050405020304" pitchFamily="18" charset="0"/>
                <a:cs typeface="Times New Roman" panose="02020603050405020304" pitchFamily="18" charset="0"/>
              </a:rPr>
              <a:t>Accord Group &amp; CRVS </a:t>
            </a:r>
            <a:r>
              <a:rPr lang="en-US" sz="1400" dirty="0" smtClean="0">
                <a:solidFill>
                  <a:schemeClr val="tx1"/>
                </a:solidFill>
                <a:latin typeface="Times New Roman" panose="02020603050405020304" pitchFamily="18" charset="0"/>
                <a:cs typeface="Times New Roman" panose="02020603050405020304" pitchFamily="18" charset="0"/>
              </a:rPr>
              <a:t>workshops – Learning new things that can make a change for the development of the CRVS for Nauru.</a:t>
            </a:r>
            <a:endParaRPr lang="en-US" dirty="0">
              <a:solidFill>
                <a:schemeClr val="tx1"/>
              </a:solidFill>
            </a:endParaRPr>
          </a:p>
          <a:p>
            <a:pPr marL="0" indent="0">
              <a:buNone/>
            </a:pPr>
            <a:endParaRPr lang="en-US" i="1" dirty="0">
              <a:solidFill>
                <a:schemeClr val="tx1"/>
              </a:solidFill>
            </a:endParaRPr>
          </a:p>
        </p:txBody>
      </p:sp>
      <p:sp>
        <p:nvSpPr>
          <p:cNvPr id="8" name="TextBox 7"/>
          <p:cNvSpPr txBox="1"/>
          <p:nvPr/>
        </p:nvSpPr>
        <p:spPr>
          <a:xfrm>
            <a:off x="179512" y="6421378"/>
            <a:ext cx="8931572" cy="276999"/>
          </a:xfrm>
          <a:prstGeom prst="rect">
            <a:avLst/>
          </a:prstGeom>
          <a:noFill/>
        </p:spPr>
        <p:txBody>
          <a:bodyPr wrap="square" rtlCol="0">
            <a:spAutoFit/>
          </a:bodyPr>
          <a:lstStyle>
            <a:defPPr>
              <a:defRPr lang="en-US"/>
            </a:defPPr>
            <a:lvl1pPr algn="ctr">
              <a:defRPr sz="1200" b="1">
                <a:solidFill>
                  <a:srgbClr val="354C92"/>
                </a:solidFill>
                <a:latin typeface="+mj-lt"/>
                <a:cs typeface="AngsanaUPC" panose="02020603050405020304" pitchFamily="18" charset="-34"/>
              </a:defRPr>
            </a:lvl1pPr>
          </a:lstStyle>
          <a:p>
            <a:r>
              <a:rPr lang="en-GB" dirty="0"/>
              <a:t>Workshop for Selected National CRVS Focal Points 12-14 December 2017</a:t>
            </a:r>
          </a:p>
        </p:txBody>
      </p:sp>
    </p:spTree>
    <p:extLst>
      <p:ext uri="{BB962C8B-B14F-4D97-AF65-F5344CB8AC3E}">
        <p14:creationId xmlns:p14="http://schemas.microsoft.com/office/powerpoint/2010/main" val="3847144752"/>
      </p:ext>
    </p:extLst>
  </p:cSld>
  <p:clrMapOvr>
    <a:masterClrMapping/>
  </p:clrMapOvr>
</p:sld>
</file>

<file path=ppt/theme/theme1.xml><?xml version="1.0" encoding="utf-8"?>
<a:theme xmlns:a="http://schemas.openxmlformats.org/drawingml/2006/main" name="Presentation2">
  <a:themeElements>
    <a:clrScheme name="UNIS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tion2">
      <a:majorFont>
        <a:latin typeface="Calibri"/>
        <a:ea typeface="Arial"/>
        <a:cs typeface=""/>
      </a:majorFont>
      <a:minorFont>
        <a:latin typeface="Calibri"/>
        <a:ea typeface="Times New Roman"/>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NIS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NIS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NIS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NIS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NIS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NIS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NIS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NIS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NIS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NIS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NIS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NIS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Presentation2.potx</Template>
  <TotalTime>3023</TotalTime>
  <Words>1012</Words>
  <Application>Microsoft Office PowerPoint</Application>
  <PresentationFormat>On-screen Show (4:3)</PresentationFormat>
  <Paragraphs>99</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Presentation2</vt:lpstr>
      <vt:lpstr>CRVS in Nauru Marilyn Deireragea – BDM Arrora Deiye – Bureau of Statistics   Ekamawir Omo </vt:lpstr>
      <vt:lpstr>Institutional setup  </vt:lpstr>
      <vt:lpstr> Current registration rates  (where known)</vt:lpstr>
      <vt:lpstr>  Sources of vital statistics</vt:lpstr>
      <vt:lpstr>Implementation steps</vt:lpstr>
      <vt:lpstr>Key CRVS developments</vt:lpstr>
      <vt:lpstr>Opportunities for advancing CRVS work</vt:lpstr>
    </vt:vector>
  </TitlesOfParts>
  <Company>United Nations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Marley Deireragea</cp:lastModifiedBy>
  <cp:revision>324</cp:revision>
  <dcterms:created xsi:type="dcterms:W3CDTF">2013-12-01T12:42:23Z</dcterms:created>
  <dcterms:modified xsi:type="dcterms:W3CDTF">2017-12-11T23:08:39Z</dcterms:modified>
</cp:coreProperties>
</file>