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64" r:id="rId2"/>
    <p:sldId id="314" r:id="rId3"/>
    <p:sldId id="315" r:id="rId4"/>
    <p:sldId id="301" r:id="rId5"/>
    <p:sldId id="298" r:id="rId6"/>
    <p:sldId id="300" r:id="rId7"/>
    <p:sldId id="303" r:id="rId8"/>
    <p:sldId id="304" r:id="rId9"/>
    <p:sldId id="334" r:id="rId10"/>
    <p:sldId id="305" r:id="rId11"/>
    <p:sldId id="307" r:id="rId12"/>
    <p:sldId id="316" r:id="rId13"/>
    <p:sldId id="306" r:id="rId14"/>
    <p:sldId id="308" r:id="rId15"/>
    <p:sldId id="309" r:id="rId16"/>
    <p:sldId id="310" r:id="rId17"/>
    <p:sldId id="311" r:id="rId18"/>
    <p:sldId id="312" r:id="rId19"/>
    <p:sldId id="313" r:id="rId20"/>
    <p:sldId id="317" r:id="rId21"/>
    <p:sldId id="337" r:id="rId22"/>
    <p:sldId id="322" r:id="rId23"/>
    <p:sldId id="324" r:id="rId24"/>
    <p:sldId id="336" r:id="rId25"/>
    <p:sldId id="339" r:id="rId26"/>
    <p:sldId id="318" r:id="rId27"/>
    <p:sldId id="319" r:id="rId28"/>
    <p:sldId id="335" r:id="rId29"/>
    <p:sldId id="320" r:id="rId30"/>
    <p:sldId id="321" r:id="rId31"/>
    <p:sldId id="323" r:id="rId32"/>
    <p:sldId id="330" r:id="rId33"/>
    <p:sldId id="331" r:id="rId34"/>
    <p:sldId id="333" r:id="rId35"/>
    <p:sldId id="325" r:id="rId36"/>
    <p:sldId id="326" r:id="rId37"/>
    <p:sldId id="273" r:id="rId38"/>
    <p:sldId id="328" r:id="rId39"/>
    <p:sldId id="332" r:id="rId40"/>
    <p:sldId id="329" r:id="rId41"/>
    <p:sldId id="302" r:id="rId42"/>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3D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5" autoAdjust="0"/>
    <p:restoredTop sz="95391" autoAdjust="0"/>
  </p:normalViewPr>
  <p:slideViewPr>
    <p:cSldViewPr snapToGrid="0" snapToObjects="1">
      <p:cViewPr>
        <p:scale>
          <a:sx n="100" d="100"/>
          <a:sy n="100" d="100"/>
        </p:scale>
        <p:origin x="-280" y="9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7042FDF-4FC5-4CEA-8112-556905ED8BDD}" type="datetimeFigureOut">
              <a:rPr lang="en-US" smtClean="0"/>
              <a:pPr/>
              <a:t>11-Dec-17</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2AA1632-43A3-488B-B483-9B6CB6D7A91F}" type="slidenum">
              <a:rPr lang="en-US" smtClean="0"/>
              <a:pPr/>
              <a:t>‹#›</a:t>
            </a:fld>
            <a:endParaRPr lang="en-US"/>
          </a:p>
        </p:txBody>
      </p:sp>
    </p:spTree>
    <p:extLst>
      <p:ext uri="{BB962C8B-B14F-4D97-AF65-F5344CB8AC3E}">
        <p14:creationId xmlns:p14="http://schemas.microsoft.com/office/powerpoint/2010/main" xmlns="" val="2839363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CFC088C-0BD3-6C48-A6FB-8555B8BB942F}" type="datetimeFigureOut">
              <a:rPr lang="en-US" smtClean="0"/>
              <a:pPr/>
              <a:t>11-Dec-17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06F7BF4-7E20-5B4D-83B0-157555368A95}" type="slidenum">
              <a:rPr lang="en-US" smtClean="0"/>
              <a:pPr/>
              <a:t>‹#›</a:t>
            </a:fld>
            <a:endParaRPr lang="en-US"/>
          </a:p>
        </p:txBody>
      </p:sp>
    </p:spTree>
    <p:extLst>
      <p:ext uri="{BB962C8B-B14F-4D97-AF65-F5344CB8AC3E}">
        <p14:creationId xmlns:p14="http://schemas.microsoft.com/office/powerpoint/2010/main" xmlns="" val="3590736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1</a:t>
            </a:fld>
            <a:endParaRPr lang="en-US"/>
          </a:p>
        </p:txBody>
      </p:sp>
    </p:spTree>
    <p:extLst>
      <p:ext uri="{BB962C8B-B14F-4D97-AF65-F5344CB8AC3E}">
        <p14:creationId xmlns:p14="http://schemas.microsoft.com/office/powerpoint/2010/main" xmlns="" val="64604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GB" baseline="0" dirty="0"/>
          </a:p>
          <a:p>
            <a:pPr marL="457200" lvl="1"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4</a:t>
            </a:fld>
            <a:endParaRPr lang="en-US"/>
          </a:p>
        </p:txBody>
      </p:sp>
    </p:spTree>
    <p:extLst>
      <p:ext uri="{BB962C8B-B14F-4D97-AF65-F5344CB8AC3E}">
        <p14:creationId xmlns:p14="http://schemas.microsoft.com/office/powerpoint/2010/main" xmlns="" val="174832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5</a:t>
            </a:fld>
            <a:endParaRPr lang="en-US"/>
          </a:p>
        </p:txBody>
      </p:sp>
    </p:spTree>
    <p:extLst>
      <p:ext uri="{BB962C8B-B14F-4D97-AF65-F5344CB8AC3E}">
        <p14:creationId xmlns:p14="http://schemas.microsoft.com/office/powerpoint/2010/main" xmlns="" val="95058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6</a:t>
            </a:fld>
            <a:endParaRPr lang="en-US"/>
          </a:p>
        </p:txBody>
      </p:sp>
    </p:spTree>
    <p:extLst>
      <p:ext uri="{BB962C8B-B14F-4D97-AF65-F5344CB8AC3E}">
        <p14:creationId xmlns:p14="http://schemas.microsoft.com/office/powerpoint/2010/main" xmlns="" val="950583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marR="0" lvl="2" indent="-171450" algn="l" defTabSz="457200" rtl="0" eaLnBrk="1" fontAlgn="auto" latinLnBrk="0" hangingPunct="1">
              <a:lnSpc>
                <a:spcPct val="100000"/>
              </a:lnSpc>
              <a:spcBef>
                <a:spcPts val="0"/>
              </a:spcBef>
              <a:spcAft>
                <a:spcPts val="0"/>
              </a:spcAft>
              <a:buClrTx/>
              <a:buSzTx/>
              <a:buFontTx/>
              <a:buChar char="-"/>
              <a:tabLst/>
              <a:defRPr/>
            </a:pPr>
            <a:endParaRPr lang="en-US" baseline="0" dirty="0"/>
          </a:p>
          <a:p>
            <a:pPr marL="457200" lvl="1" indent="0">
              <a:buFont typeface="Arial" pitchFamily="34" charset="0"/>
              <a:buNone/>
            </a:pPr>
            <a:endParaRPr lang="en-GB"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xmlns="" val="1946064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41</a:t>
            </a:fld>
            <a:endParaRPr lang="en-US"/>
          </a:p>
        </p:txBody>
      </p:sp>
    </p:spTree>
    <p:extLst>
      <p:ext uri="{BB962C8B-B14F-4D97-AF65-F5344CB8AC3E}">
        <p14:creationId xmlns:p14="http://schemas.microsoft.com/office/powerpoint/2010/main" xmlns="" val="2704423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45022" cy="1143000"/>
          </a:xfr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lvl3pPr marL="1339850" indent="-425450">
              <a:buSzPct val="100000"/>
              <a:buFontTx/>
              <a:buBlip>
                <a:blip r:embed="rId2"/>
              </a:buBlip>
              <a:defRPr/>
            </a:lvl3pPr>
            <a:lvl4pPr marL="1792288" indent="-420688">
              <a:buSzPct val="100000"/>
              <a:buFontTx/>
              <a:buBlip>
                <a:blip r:embed="rId3"/>
              </a:buBlip>
              <a:defRPr/>
            </a:lvl4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pic>
        <p:nvPicPr>
          <p:cNvPr id="7" name="Picture 6" descr="content-bg-01.png"/>
          <p:cNvPicPr>
            <a:picLocks noChangeAspect="1"/>
          </p:cNvPicPr>
          <p:nvPr userDrawn="1"/>
        </p:nvPicPr>
        <p:blipFill rotWithShape="1">
          <a:blip r:embed="rId4">
            <a:extLst>
              <a:ext uri="{28A0092B-C50C-407E-A947-70E740481C1C}">
                <a14:useLocalDpi xmlns:a14="http://schemas.microsoft.com/office/drawing/2010/main" xmlns="" val="0"/>
              </a:ext>
            </a:extLst>
          </a:blip>
          <a:srcRect t="28761" r="22134"/>
          <a:stretch/>
        </p:blipFill>
        <p:spPr>
          <a:xfrm>
            <a:off x="7409031" y="0"/>
            <a:ext cx="1734969" cy="2167115"/>
          </a:xfrm>
          <a:prstGeom prst="rect">
            <a:avLst/>
          </a:prstGeom>
        </p:spPr>
      </p:pic>
    </p:spTree>
    <p:extLst>
      <p:ext uri="{BB962C8B-B14F-4D97-AF65-F5344CB8AC3E}">
        <p14:creationId xmlns:p14="http://schemas.microsoft.com/office/powerpoint/2010/main" xmlns="" val="401595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45022" cy="1143000"/>
          </a:xfr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lvl1pPr marL="450850" indent="-450850">
              <a:buSzPct val="100000"/>
              <a:buFontTx/>
              <a:buBlip>
                <a:blip r:embed="rId2"/>
              </a:buBlip>
              <a:defRPr/>
            </a:lvl1pPr>
            <a:lvl2pPr marL="903288" indent="-446088">
              <a:buSzPct val="100000"/>
              <a:buFontTx/>
              <a:buBlip>
                <a:blip r:embed="rId3"/>
              </a:buBlip>
              <a:defRPr/>
            </a:lvl2pPr>
            <a:lvl3pPr marL="1339850" indent="-425450">
              <a:buSzPct val="100000"/>
              <a:buFontTx/>
              <a:buBlip>
                <a:blip r:embed="rId4"/>
              </a:buBlip>
              <a:defRPr/>
            </a:lvl3pPr>
            <a:lvl4pPr marL="1792288" indent="-420688">
              <a:buSzPct val="100000"/>
              <a:buFontTx/>
              <a:buBlip>
                <a:blip r:embed="rId5"/>
              </a:buBlip>
              <a:defRPr/>
            </a:lvl4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pic>
        <p:nvPicPr>
          <p:cNvPr id="7" name="Picture 6" descr="content-bg-01.png"/>
          <p:cNvPicPr>
            <a:picLocks noChangeAspect="1"/>
          </p:cNvPicPr>
          <p:nvPr userDrawn="1"/>
        </p:nvPicPr>
        <p:blipFill rotWithShape="1">
          <a:blip r:embed="rId6">
            <a:extLst>
              <a:ext uri="{28A0092B-C50C-407E-A947-70E740481C1C}">
                <a14:useLocalDpi xmlns:a14="http://schemas.microsoft.com/office/drawing/2010/main" xmlns="" val="0"/>
              </a:ext>
            </a:extLst>
          </a:blip>
          <a:srcRect t="28761" r="22134"/>
          <a:stretch/>
        </p:blipFill>
        <p:spPr>
          <a:xfrm>
            <a:off x="7409031" y="0"/>
            <a:ext cx="1734969" cy="2167115"/>
          </a:xfrm>
          <a:prstGeom prst="rect">
            <a:avLst/>
          </a:prstGeom>
        </p:spPr>
      </p:pic>
    </p:spTree>
    <p:extLst>
      <p:ext uri="{BB962C8B-B14F-4D97-AF65-F5344CB8AC3E}">
        <p14:creationId xmlns:p14="http://schemas.microsoft.com/office/powerpoint/2010/main" xmlns="" val="236524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45022" cy="1143000"/>
          </a:xfrm>
        </p:spPr>
        <p:txBody>
          <a:bodyPr/>
          <a:lstStyle/>
          <a:p>
            <a:r>
              <a:rPr lang="en-AU" dirty="0"/>
              <a:t>Click to edit Master title style</a:t>
            </a:r>
            <a:endParaRPr lang="en-US" dirty="0"/>
          </a:p>
        </p:txBody>
      </p:sp>
      <p:sp>
        <p:nvSpPr>
          <p:cNvPr id="3" name="Content Placeholder 2"/>
          <p:cNvSpPr>
            <a:spLocks noGrp="1"/>
          </p:cNvSpPr>
          <p:nvPr>
            <p:ph idx="1" hasCustomPrompt="1"/>
          </p:nvPr>
        </p:nvSpPr>
        <p:spPr/>
        <p:txBody>
          <a:bodyPr/>
          <a:lstStyle>
            <a:lvl1pPr marL="342900" indent="-342900">
              <a:buSzPct val="130000"/>
              <a:buFontTx/>
              <a:buBlip>
                <a:blip r:embed="rId2"/>
              </a:buBlip>
              <a:defRPr/>
            </a:lvl1pPr>
            <a:lvl2pPr marL="903288" indent="-446088">
              <a:buSzPct val="130000"/>
              <a:buFont typeface="Lucida Grande"/>
              <a:buChar char="‒"/>
              <a:defRPr/>
            </a:lvl2pPr>
            <a:lvl3pPr marL="1143000" indent="-228600">
              <a:buSzPct val="100000"/>
              <a:buFont typeface="Lucida Grande"/>
              <a:buChar char="‒"/>
              <a:defRPr/>
            </a:lvl3pPr>
            <a:lvl4pPr marL="1600200" indent="-228600">
              <a:buSzPct val="100000"/>
              <a:buFont typeface="Lucida Grande"/>
              <a:buChar char="‒"/>
              <a:defRPr/>
            </a:lvl4pPr>
            <a:lvl5pPr marL="2057400" indent="-228600">
              <a:buFont typeface="Lucida Grande"/>
              <a:buChar char="‒"/>
              <a:defRPr/>
            </a:lvl5pPr>
          </a:lstStyle>
          <a:p>
            <a:pPr lvl="0"/>
            <a:r>
              <a:rPr lang="en-AU" dirty="0"/>
              <a:t> Click to edit Master text styles</a:t>
            </a:r>
          </a:p>
          <a:p>
            <a:pPr lvl="1"/>
            <a:r>
              <a:rPr lang="en-AU" dirty="0"/>
              <a:t>Second level</a:t>
            </a:r>
          </a:p>
          <a:p>
            <a:pPr lvl="2"/>
            <a:r>
              <a:rPr lang="en-AU" dirty="0"/>
              <a:t>Third level</a:t>
            </a:r>
          </a:p>
          <a:p>
            <a:pPr lvl="3"/>
            <a:r>
              <a:rPr lang="en-AU" dirty="0"/>
              <a:t>Fourth level</a:t>
            </a:r>
          </a:p>
        </p:txBody>
      </p:sp>
      <p:pic>
        <p:nvPicPr>
          <p:cNvPr id="7" name="Picture 6" descr="content-bg-01.png"/>
          <p:cNvPicPr>
            <a:picLocks noChangeAspect="1"/>
          </p:cNvPicPr>
          <p:nvPr userDrawn="1"/>
        </p:nvPicPr>
        <p:blipFill rotWithShape="1">
          <a:blip r:embed="rId3">
            <a:extLst>
              <a:ext uri="{28A0092B-C50C-407E-A947-70E740481C1C}">
                <a14:useLocalDpi xmlns:a14="http://schemas.microsoft.com/office/drawing/2010/main" xmlns="" val="0"/>
              </a:ext>
            </a:extLst>
          </a:blip>
          <a:srcRect t="28761" r="22134"/>
          <a:stretch/>
        </p:blipFill>
        <p:spPr>
          <a:xfrm>
            <a:off x="7409031" y="0"/>
            <a:ext cx="1734969" cy="2167115"/>
          </a:xfrm>
          <a:prstGeom prst="rect">
            <a:avLst/>
          </a:prstGeom>
        </p:spPr>
      </p:pic>
    </p:spTree>
    <p:extLst>
      <p:ext uri="{BB962C8B-B14F-4D97-AF65-F5344CB8AC3E}">
        <p14:creationId xmlns:p14="http://schemas.microsoft.com/office/powerpoint/2010/main" xmlns="" val="197908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marL="803275" indent="-346075">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450850" indent="-450850">
              <a:buSzPct val="100000"/>
              <a:buFontTx/>
              <a:buBlip>
                <a:blip r:embed="rId2"/>
              </a:buBlip>
              <a:defRPr sz="2800"/>
            </a:lvl1pPr>
            <a:lvl2pPr marL="803275" indent="-346075">
              <a:buSzPct val="100000"/>
              <a:buFontTx/>
              <a:buBlip>
                <a:blip r:embed="rId3"/>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9" name="Title 1"/>
          <p:cNvSpPr>
            <a:spLocks noGrp="1"/>
          </p:cNvSpPr>
          <p:nvPr>
            <p:ph type="title"/>
          </p:nvPr>
        </p:nvSpPr>
        <p:spPr>
          <a:xfrm>
            <a:off x="457200" y="274638"/>
            <a:ext cx="7445022" cy="1143000"/>
          </a:xfrm>
        </p:spPr>
        <p:txBody>
          <a:bodyPr/>
          <a:lstStyle/>
          <a:p>
            <a:r>
              <a:rPr lang="en-AU" dirty="0"/>
              <a:t>Click to edit Master title style</a:t>
            </a:r>
            <a:endParaRPr lang="en-US" dirty="0"/>
          </a:p>
        </p:txBody>
      </p:sp>
      <p:pic>
        <p:nvPicPr>
          <p:cNvPr id="10" name="Picture 9" descr="content-bg-01.png"/>
          <p:cNvPicPr>
            <a:picLocks noChangeAspect="1"/>
          </p:cNvPicPr>
          <p:nvPr userDrawn="1"/>
        </p:nvPicPr>
        <p:blipFill rotWithShape="1">
          <a:blip r:embed="rId4">
            <a:extLst>
              <a:ext uri="{28A0092B-C50C-407E-A947-70E740481C1C}">
                <a14:useLocalDpi xmlns:a14="http://schemas.microsoft.com/office/drawing/2010/main" xmlns="" val="0"/>
              </a:ext>
            </a:extLst>
          </a:blip>
          <a:srcRect t="28761" r="22134"/>
          <a:stretch/>
        </p:blipFill>
        <p:spPr>
          <a:xfrm>
            <a:off x="7409031" y="0"/>
            <a:ext cx="1734969" cy="2167115"/>
          </a:xfrm>
          <a:prstGeom prst="rect">
            <a:avLst/>
          </a:prstGeom>
        </p:spPr>
      </p:pic>
    </p:spTree>
    <p:extLst>
      <p:ext uri="{BB962C8B-B14F-4D97-AF65-F5344CB8AC3E}">
        <p14:creationId xmlns:p14="http://schemas.microsoft.com/office/powerpoint/2010/main" xmlns="" val="235044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descr="content-bg-01.png"/>
          <p:cNvPicPr>
            <a:picLocks noChangeAspect="1"/>
          </p:cNvPicPr>
          <p:nvPr userDrawn="1"/>
        </p:nvPicPr>
        <p:blipFill rotWithShape="1">
          <a:blip r:embed="rId2">
            <a:extLst>
              <a:ext uri="{28A0092B-C50C-407E-A947-70E740481C1C}">
                <a14:useLocalDpi xmlns:a14="http://schemas.microsoft.com/office/drawing/2010/main" xmlns="" val="0"/>
              </a:ext>
            </a:extLst>
          </a:blip>
          <a:srcRect t="28761" r="22134"/>
          <a:stretch/>
        </p:blipFill>
        <p:spPr>
          <a:xfrm>
            <a:off x="7409031" y="0"/>
            <a:ext cx="1734969" cy="2167115"/>
          </a:xfrm>
          <a:prstGeom prst="rect">
            <a:avLst/>
          </a:prstGeom>
        </p:spPr>
      </p:pic>
    </p:spTree>
    <p:extLst>
      <p:ext uri="{BB962C8B-B14F-4D97-AF65-F5344CB8AC3E}">
        <p14:creationId xmlns:p14="http://schemas.microsoft.com/office/powerpoint/2010/main" xmlns="" val="290772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445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1366" y="1908454"/>
            <a:ext cx="4510525" cy="3714370"/>
          </a:xfrm>
          <a:prstGeom prst="rect">
            <a:avLst/>
          </a:prstGeom>
        </p:spPr>
      </p:pic>
      <p:sp>
        <p:nvSpPr>
          <p:cNvPr id="10" name="Picture Placeholder 5"/>
          <p:cNvSpPr>
            <a:spLocks noGrp="1"/>
          </p:cNvSpPr>
          <p:nvPr>
            <p:ph type="pic" sz="quarter" idx="11"/>
          </p:nvPr>
        </p:nvSpPr>
        <p:spPr>
          <a:xfrm rot="21173274">
            <a:off x="403560" y="2813410"/>
            <a:ext cx="3815561" cy="2345298"/>
          </a:xfrm>
        </p:spPr>
        <p:txBody>
          <a:bodyPr/>
          <a:lstStyle>
            <a:lvl1pPr marL="0" indent="0">
              <a:buNone/>
              <a:defRPr/>
            </a:lvl1pPr>
          </a:lstStyle>
          <a:p>
            <a:endParaRPr lang="en-US" dirty="0"/>
          </a:p>
        </p:txBody>
      </p:sp>
      <p:sp>
        <p:nvSpPr>
          <p:cNvPr id="2" name="Title 1"/>
          <p:cNvSpPr>
            <a:spLocks noGrp="1"/>
          </p:cNvSpPr>
          <p:nvPr>
            <p:ph type="title"/>
          </p:nvPr>
        </p:nvSpPr>
        <p:spPr>
          <a:xfrm>
            <a:off x="457200" y="274638"/>
            <a:ext cx="8229600" cy="1143000"/>
          </a:xfr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marL="450850" indent="-450850">
              <a:buFontTx/>
              <a:buBlip>
                <a:blip r:embed="rId3"/>
              </a:buBlip>
              <a:defRPr sz="2800"/>
            </a:lvl1pPr>
            <a:lvl2pPr marL="903288" indent="-446088">
              <a:buSzPct val="100000"/>
              <a:buFontTx/>
              <a:buBlip>
                <a:blip r:embed="rId4"/>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7" name="Picture 6" descr="content-bg-01.png"/>
          <p:cNvPicPr>
            <a:picLocks noChangeAspect="1"/>
          </p:cNvPicPr>
          <p:nvPr userDrawn="1"/>
        </p:nvPicPr>
        <p:blipFill rotWithShape="1">
          <a:blip r:embed="rId5">
            <a:extLst>
              <a:ext uri="{28A0092B-C50C-407E-A947-70E740481C1C}">
                <a14:useLocalDpi xmlns:a14="http://schemas.microsoft.com/office/drawing/2010/main" xmlns="" val="0"/>
              </a:ext>
            </a:extLst>
          </a:blip>
          <a:srcRect t="28761" r="22134"/>
          <a:stretch/>
        </p:blipFill>
        <p:spPr>
          <a:xfrm>
            <a:off x="7409031" y="0"/>
            <a:ext cx="1734969" cy="2167115"/>
          </a:xfrm>
          <a:prstGeom prst="rect">
            <a:avLst/>
          </a:prstGeom>
        </p:spPr>
      </p:pic>
    </p:spTree>
    <p:extLst>
      <p:ext uri="{BB962C8B-B14F-4D97-AF65-F5344CB8AC3E}">
        <p14:creationId xmlns:p14="http://schemas.microsoft.com/office/powerpoint/2010/main" xmlns="" val="260452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2" name="Picture 21" descr="bg-stamp.png"/>
          <p:cNvPicPr>
            <a:picLocks noChangeAspect="1"/>
          </p:cNvPicPr>
          <p:nvPr userDrawn="1"/>
        </p:nvPicPr>
        <p:blipFill rotWithShape="1">
          <a:blip r:embed="rId2">
            <a:alphaModFix amt="43000"/>
            <a:extLst>
              <a:ext uri="{28A0092B-C50C-407E-A947-70E740481C1C}">
                <a14:useLocalDpi xmlns:a14="http://schemas.microsoft.com/office/drawing/2010/main" xmlns="" val="0"/>
              </a:ext>
            </a:extLst>
          </a:blip>
          <a:srcRect l="2828" t="10735" b="14736"/>
          <a:stretch/>
        </p:blipFill>
        <p:spPr>
          <a:xfrm>
            <a:off x="-42334" y="0"/>
            <a:ext cx="8917700" cy="6858000"/>
          </a:xfrm>
          <a:prstGeom prst="rect">
            <a:avLst/>
          </a:prstGeom>
        </p:spPr>
      </p:pic>
      <p:pic>
        <p:nvPicPr>
          <p:cNvPr id="15" name="Picture 14" descr="bg-2-01-01.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42334" y="423334"/>
            <a:ext cx="9186333" cy="1337588"/>
          </a:xfrm>
          <a:prstGeom prst="rect">
            <a:avLst/>
          </a:prstGeom>
        </p:spPr>
      </p:pic>
      <p:sp>
        <p:nvSpPr>
          <p:cNvPr id="19" name="Title 1"/>
          <p:cNvSpPr>
            <a:spLocks noGrp="1"/>
          </p:cNvSpPr>
          <p:nvPr>
            <p:ph type="ctrTitle"/>
          </p:nvPr>
        </p:nvSpPr>
        <p:spPr>
          <a:xfrm>
            <a:off x="651638" y="2305403"/>
            <a:ext cx="7840724" cy="1470025"/>
          </a:xfrm>
        </p:spPr>
        <p:txBody>
          <a:bodyPr/>
          <a:lstStyle>
            <a:lvl1pPr algn="ctr">
              <a:defRPr b="1">
                <a:solidFill>
                  <a:srgbClr val="000000"/>
                </a:solidFill>
              </a:defRPr>
            </a:lvl1pPr>
          </a:lstStyle>
          <a:p>
            <a:r>
              <a:rPr lang="en-AU" dirty="0"/>
              <a:t>Click to edit Master title style</a:t>
            </a:r>
            <a:endParaRPr lang="en-US" dirty="0"/>
          </a:p>
        </p:txBody>
      </p:sp>
    </p:spTree>
    <p:extLst>
      <p:ext uri="{BB962C8B-B14F-4D97-AF65-F5344CB8AC3E}">
        <p14:creationId xmlns:p14="http://schemas.microsoft.com/office/powerpoint/2010/main" xmlns="" val="378420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photo-bg-camera.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1"/>
            <a:ext cx="9144002" cy="6870975"/>
          </a:xfrm>
          <a:prstGeom prst="rect">
            <a:avLst/>
          </a:prstGeom>
        </p:spPr>
      </p:pic>
      <p:sp>
        <p:nvSpPr>
          <p:cNvPr id="4" name="Rectangle 3"/>
          <p:cNvSpPr/>
          <p:nvPr userDrawn="1"/>
        </p:nvSpPr>
        <p:spPr>
          <a:xfrm>
            <a:off x="5414211" y="1996587"/>
            <a:ext cx="3729790" cy="4415692"/>
          </a:xfrm>
          <a:prstGeom prst="rect">
            <a:avLst/>
          </a:pr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5668210" y="3540125"/>
            <a:ext cx="3251807" cy="2590799"/>
          </a:xfrm>
        </p:spPr>
        <p:txBody>
          <a:bodyPr anchor="t"/>
          <a:lstStyle>
            <a:lvl1pPr algn="ctr">
              <a:defRPr sz="2000" b="1">
                <a:solidFill>
                  <a:schemeClr val="tx1"/>
                </a:solidFill>
              </a:defRPr>
            </a:lvl1pPr>
          </a:lstStyle>
          <a:p>
            <a:r>
              <a:rPr lang="en-AU" dirty="0"/>
              <a:t>Thank you message and contact details</a:t>
            </a:r>
            <a:endParaRPr lang="en-US" dirty="0"/>
          </a:p>
        </p:txBody>
      </p:sp>
      <p:pic>
        <p:nvPicPr>
          <p:cNvPr id="8" name="Picture 7" descr="large-logo-01-01.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5668210" y="2224768"/>
            <a:ext cx="3251807" cy="1015109"/>
          </a:xfrm>
          <a:prstGeom prst="rect">
            <a:avLst/>
          </a:prstGeom>
        </p:spPr>
      </p:pic>
      <p:pic>
        <p:nvPicPr>
          <p:cNvPr id="11" name="Picture 10" descr="content-bg-01.png"/>
          <p:cNvPicPr>
            <a:picLocks noChangeAspect="1"/>
          </p:cNvPicPr>
          <p:nvPr userDrawn="1"/>
        </p:nvPicPr>
        <p:blipFill rotWithShape="1">
          <a:blip r:embed="rId4">
            <a:extLst>
              <a:ext uri="{28A0092B-C50C-407E-A947-70E740481C1C}">
                <a14:useLocalDpi xmlns:a14="http://schemas.microsoft.com/office/drawing/2010/main" xmlns="" val="0"/>
              </a:ext>
            </a:extLst>
          </a:blip>
          <a:srcRect t="28761" r="22134"/>
          <a:stretch/>
        </p:blipFill>
        <p:spPr>
          <a:xfrm>
            <a:off x="7409031" y="0"/>
            <a:ext cx="1734969" cy="2167115"/>
          </a:xfrm>
          <a:prstGeom prst="rect">
            <a:avLst/>
          </a:prstGeom>
        </p:spPr>
      </p:pic>
    </p:spTree>
    <p:extLst>
      <p:ext uri="{BB962C8B-B14F-4D97-AF65-F5344CB8AC3E}">
        <p14:creationId xmlns:p14="http://schemas.microsoft.com/office/powerpoint/2010/main" xmlns="" val="225869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494607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Tree>
    <p:extLst>
      <p:ext uri="{BB962C8B-B14F-4D97-AF65-F5344CB8AC3E}">
        <p14:creationId xmlns:p14="http://schemas.microsoft.com/office/powerpoint/2010/main" xmlns="" val="411108460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61" r:id="rId7"/>
    <p:sldLayoutId id="2147483659" r:id="rId8"/>
    <p:sldLayoutId id="2147483658" r:id="rId9"/>
  </p:sldLayoutIdLst>
  <p:txStyles>
    <p:titleStyle>
      <a:lvl1pPr algn="l" defTabSz="457200" rtl="0" eaLnBrk="1" latinLnBrk="0" hangingPunct="1">
        <a:spcBef>
          <a:spcPct val="0"/>
        </a:spcBef>
        <a:buNone/>
        <a:defRPr sz="4400" b="0" kern="1200">
          <a:solidFill>
            <a:schemeClr val="tx2"/>
          </a:solidFill>
          <a:latin typeface="Arial"/>
          <a:ea typeface="+mj-ea"/>
          <a:cs typeface="Arial"/>
        </a:defRPr>
      </a:lvl1pPr>
    </p:titleStyle>
    <p:bodyStyle>
      <a:lvl1pPr marL="450850" indent="-450850" algn="l" defTabSz="457200" rtl="0" eaLnBrk="1" latinLnBrk="0" hangingPunct="1">
        <a:spcBef>
          <a:spcPct val="20000"/>
        </a:spcBef>
        <a:buFontTx/>
        <a:buBlip>
          <a:blip r:embed="rId11"/>
        </a:buBlip>
        <a:defRPr sz="3200" kern="1200">
          <a:solidFill>
            <a:schemeClr val="tx1"/>
          </a:solidFill>
          <a:latin typeface="Arial"/>
          <a:ea typeface="+mn-ea"/>
          <a:cs typeface="Arial"/>
        </a:defRPr>
      </a:lvl1pPr>
      <a:lvl2pPr marL="903288" indent="-446088" algn="l" defTabSz="457200" rtl="0" eaLnBrk="1" latinLnBrk="0" hangingPunct="1">
        <a:spcBef>
          <a:spcPct val="20000"/>
        </a:spcBef>
        <a:buSzPct val="100000"/>
        <a:buFontTx/>
        <a:buBlip>
          <a:blip r:embed="rId12"/>
        </a:buBlip>
        <a:defRPr sz="2800" kern="1200">
          <a:solidFill>
            <a:schemeClr val="tx1"/>
          </a:solidFill>
          <a:latin typeface="Arial"/>
          <a:ea typeface="+mn-ea"/>
          <a:cs typeface="Arial"/>
        </a:defRPr>
      </a:lvl2pPr>
      <a:lvl3pPr marL="1339850" indent="-425450" algn="l" defTabSz="457200" rtl="0" eaLnBrk="1" latinLnBrk="0" hangingPunct="1">
        <a:spcBef>
          <a:spcPct val="20000"/>
        </a:spcBef>
        <a:buSzPct val="100000"/>
        <a:buFontTx/>
        <a:buBlip>
          <a:blip r:embed="rId13"/>
        </a:buBlip>
        <a:defRPr sz="2400" kern="1200">
          <a:solidFill>
            <a:schemeClr val="tx1"/>
          </a:solidFill>
          <a:latin typeface="Arial"/>
          <a:ea typeface="+mn-ea"/>
          <a:cs typeface="Arial"/>
        </a:defRPr>
      </a:lvl3pPr>
      <a:lvl4pPr marL="1792288" indent="-420688" algn="l" defTabSz="457200" rtl="0" eaLnBrk="1" latinLnBrk="0" hangingPunct="1">
        <a:spcBef>
          <a:spcPct val="20000"/>
        </a:spcBef>
        <a:buSzPct val="100000"/>
        <a:buFontTx/>
        <a:buBlip>
          <a:blip r:embed="rId14"/>
        </a:buBlip>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vietnamnews.vn/politics-laws/416907/household-registration-book-to-be-scrapped.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thunghiemkhaisinh.moj.gov.vn/"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744" y="2989307"/>
            <a:ext cx="7630511" cy="1484415"/>
          </a:xfrm>
        </p:spPr>
        <p:txBody>
          <a:bodyPr>
            <a:noAutofit/>
          </a:bodyPr>
          <a:lstStyle/>
          <a:p>
            <a:pPr algn="r"/>
            <a:r>
              <a:rPr lang="en-US" sz="2000" dirty="0" smtClean="0"/>
              <a:t>USING THE TARGETS OF THE RAF FOR NATIONAL STRATEGY DEVELOPMENT OF VIETNAM</a:t>
            </a:r>
            <a:br>
              <a:rPr lang="en-US" sz="2000" dirty="0" smtClean="0"/>
            </a:br>
            <a:r>
              <a:rPr lang="en-US" sz="2000" dirty="0" smtClean="0"/>
              <a:t/>
            </a:r>
            <a:br>
              <a:rPr lang="en-US" sz="2000" dirty="0" smtClean="0"/>
            </a:br>
            <a:r>
              <a:rPr lang="en-US" sz="2000" dirty="0" smtClean="0"/>
              <a:t>Presenter: Lo </a:t>
            </a:r>
            <a:r>
              <a:rPr lang="en-US" sz="2000" dirty="0" err="1" smtClean="0"/>
              <a:t>Thuy</a:t>
            </a:r>
            <a:r>
              <a:rPr lang="en-US" sz="2000" dirty="0" smtClean="0"/>
              <a:t> </a:t>
            </a:r>
            <a:r>
              <a:rPr lang="en-US" sz="2000" dirty="0" err="1" smtClean="0"/>
              <a:t>Linh</a:t>
            </a:r>
            <a:r>
              <a:rPr lang="en-US" sz="2000" dirty="0" smtClean="0"/>
              <a:t>, Legal officer</a:t>
            </a:r>
            <a:br>
              <a:rPr lang="en-US" sz="2000" dirty="0" smtClean="0"/>
            </a:br>
            <a:r>
              <a:rPr lang="en-US" sz="2000" dirty="0" smtClean="0"/>
              <a:t>Civil registration Division</a:t>
            </a:r>
            <a:br>
              <a:rPr lang="en-US" sz="2000" dirty="0" smtClean="0"/>
            </a:br>
            <a:r>
              <a:rPr lang="en-US" sz="2000" dirty="0" smtClean="0"/>
              <a:t>Agency for Civil registration, Nationality and Attestation </a:t>
            </a:r>
            <a:br>
              <a:rPr lang="en-US" sz="2000" dirty="0" smtClean="0"/>
            </a:br>
            <a:r>
              <a:rPr lang="en-US" sz="2000" dirty="0" smtClean="0"/>
              <a:t>Ministry of Justice</a:t>
            </a:r>
            <a:br>
              <a:rPr lang="en-US" sz="2000" dirty="0" smtClean="0"/>
            </a:br>
            <a:r>
              <a:rPr lang="en-US" sz="2000" dirty="0" smtClean="0"/>
              <a:t>Email: linhlt@moj.gov.vn</a:t>
            </a:r>
            <a:br>
              <a:rPr lang="en-US" sz="2000" dirty="0" smtClean="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110359" y="5554069"/>
            <a:ext cx="9144000" cy="1303931"/>
          </a:xfrm>
        </p:spPr>
        <p:txBody>
          <a:bodyPr>
            <a:normAutofit/>
          </a:bodyPr>
          <a:lstStyle/>
          <a:p>
            <a:pPr marL="0" indent="0" algn="ctr">
              <a:buNone/>
            </a:pPr>
            <a:r>
              <a:rPr lang="en-US" sz="2000" dirty="0">
                <a:solidFill>
                  <a:schemeClr val="bg1">
                    <a:lumMod val="50000"/>
                  </a:schemeClr>
                </a:solidFill>
              </a:rPr>
              <a:t>Workshop for selected National CRVS Focal Points</a:t>
            </a:r>
          </a:p>
          <a:p>
            <a:pPr marL="0" indent="0" algn="ctr">
              <a:buNone/>
            </a:pPr>
            <a:r>
              <a:rPr lang="en-US" sz="2000" dirty="0">
                <a:solidFill>
                  <a:schemeClr val="bg1">
                    <a:lumMod val="50000"/>
                  </a:schemeClr>
                </a:solidFill>
              </a:rPr>
              <a:t>12-14 December 2017</a:t>
            </a:r>
            <a:endParaRPr lang="en-US" sz="2000" dirty="0"/>
          </a:p>
          <a:p>
            <a:pPr marL="0" indent="0">
              <a:buNone/>
            </a:pPr>
            <a:endParaRPr lang="en-US" dirty="0"/>
          </a:p>
        </p:txBody>
      </p:sp>
    </p:spTree>
    <p:extLst>
      <p:ext uri="{BB962C8B-B14F-4D97-AF65-F5344CB8AC3E}">
        <p14:creationId xmlns:p14="http://schemas.microsoft.com/office/powerpoint/2010/main" xmlns="" val="3162635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45022" cy="691133"/>
          </a:xfrm>
        </p:spPr>
        <p:txBody>
          <a:bodyPr>
            <a:normAutofit fontScale="90000"/>
          </a:bodyPr>
          <a:lstStyle/>
          <a:p>
            <a:pPr algn="ctr"/>
            <a:r>
              <a:rPr lang="en-US" sz="2200" dirty="0" smtClean="0"/>
              <a:t/>
            </a:r>
            <a:br>
              <a:rPr lang="en-US" sz="2200" dirty="0" smtClean="0"/>
            </a:br>
            <a:r>
              <a:rPr lang="en-US" sz="3600" dirty="0" smtClean="0"/>
              <a:t>1.2.2. Targets on death registration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vi-VN" b="1" dirty="0" smtClean="0"/>
              <a:t>b) </a:t>
            </a:r>
            <a:r>
              <a:rPr lang="en-GB" b="1" dirty="0" smtClean="0"/>
              <a:t>Death registration and determining </a:t>
            </a:r>
            <a:r>
              <a:rPr lang="en-GB" b="1" dirty="0" err="1" smtClean="0"/>
              <a:t>CoD</a:t>
            </a:r>
            <a:r>
              <a:rPr lang="en-GB" b="1" dirty="0" smtClean="0"/>
              <a:t>:</a:t>
            </a:r>
            <a:endParaRPr lang="vi-VN" b="1" dirty="0" smtClean="0"/>
          </a:p>
          <a:p>
            <a:pPr algn="just">
              <a:buNone/>
            </a:pPr>
            <a:r>
              <a:rPr lang="en-GB" dirty="0" smtClean="0"/>
              <a:t>	+ By 2020, at least </a:t>
            </a:r>
            <a:r>
              <a:rPr lang="en-GB" b="1" dirty="0" smtClean="0"/>
              <a:t>80%</a:t>
            </a:r>
            <a:r>
              <a:rPr lang="en-GB" dirty="0" smtClean="0"/>
              <a:t> of deaths are registered; this rate shall be 90% by 2024.</a:t>
            </a:r>
            <a:endParaRPr lang="en-US" dirty="0" smtClean="0"/>
          </a:p>
          <a:p>
            <a:pPr algn="just">
              <a:buNone/>
            </a:pPr>
            <a:r>
              <a:rPr lang="en-GB" dirty="0" smtClean="0"/>
              <a:t>	+ By 2020, at least </a:t>
            </a:r>
            <a:r>
              <a:rPr lang="en-GB" b="1" dirty="0" smtClean="0"/>
              <a:t>60%</a:t>
            </a:r>
            <a:r>
              <a:rPr lang="en-GB" dirty="0" smtClean="0"/>
              <a:t> of all deaths recorded by the health sector have a medically certified </a:t>
            </a:r>
            <a:r>
              <a:rPr lang="en-GB" dirty="0" err="1" smtClean="0"/>
              <a:t>CoD</a:t>
            </a:r>
            <a:r>
              <a:rPr lang="en-GB" dirty="0" smtClean="0"/>
              <a:t> recorded using the international form. This rate will be </a:t>
            </a:r>
            <a:r>
              <a:rPr lang="en-GB" b="1" dirty="0" smtClean="0"/>
              <a:t>80%</a:t>
            </a:r>
            <a:r>
              <a:rPr lang="en-GB" dirty="0" smtClean="0"/>
              <a:t> by 2024.</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200" dirty="0" smtClean="0"/>
              <a:t>1.2.3. Target on Vital statistics</a:t>
            </a:r>
            <a:endParaRPr lang="en-US" dirty="0"/>
          </a:p>
        </p:txBody>
      </p:sp>
      <p:sp>
        <p:nvSpPr>
          <p:cNvPr id="3" name="Content Placeholder 2"/>
          <p:cNvSpPr>
            <a:spLocks noGrp="1"/>
          </p:cNvSpPr>
          <p:nvPr>
            <p:ph idx="1"/>
          </p:nvPr>
        </p:nvSpPr>
        <p:spPr/>
        <p:txBody>
          <a:bodyPr>
            <a:normAutofit/>
          </a:bodyPr>
          <a:lstStyle/>
          <a:p>
            <a:pPr algn="just"/>
            <a:r>
              <a:rPr lang="en-GB" b="1" i="1" dirty="0" smtClean="0"/>
              <a:t>By 2024</a:t>
            </a:r>
            <a:r>
              <a:rPr lang="en-GB" dirty="0" smtClean="0"/>
              <a:t>, an accurate, complete and timely </a:t>
            </a:r>
            <a:r>
              <a:rPr lang="en-GB" b="1" i="1" dirty="0" smtClean="0"/>
              <a:t>vital statistics report </a:t>
            </a:r>
            <a:r>
              <a:rPr lang="en-GB" dirty="0" smtClean="0"/>
              <a:t>for the previous two years, </a:t>
            </a:r>
            <a:r>
              <a:rPr lang="en-GB" b="1" i="1" dirty="0" smtClean="0"/>
              <a:t>using registration records as the primary source</a:t>
            </a:r>
            <a:r>
              <a:rPr lang="en-GB" dirty="0" smtClean="0"/>
              <a:t>, is made available to the public.</a:t>
            </a:r>
            <a:endParaRPr lang="en-US" dirty="0" smtClean="0"/>
          </a:p>
          <a:p>
            <a:endParaRPr lang="vi-VN" dirty="0" smtClean="0"/>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r>
              <a:rPr lang="en-US" dirty="0" smtClean="0"/>
              <a:t> II. The implementation of the CRVS Plan;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2.1. Legal document:</a:t>
            </a:r>
            <a:endParaRPr lang="en-US" dirty="0"/>
          </a:p>
        </p:txBody>
      </p:sp>
      <p:sp>
        <p:nvSpPr>
          <p:cNvPr id="3" name="Content Placeholder 2"/>
          <p:cNvSpPr>
            <a:spLocks noGrp="1"/>
          </p:cNvSpPr>
          <p:nvPr>
            <p:ph idx="1"/>
          </p:nvPr>
        </p:nvSpPr>
        <p:spPr/>
        <p:txBody>
          <a:bodyPr>
            <a:normAutofit/>
          </a:bodyPr>
          <a:lstStyle/>
          <a:p>
            <a:pPr algn="just"/>
            <a:r>
              <a:rPr lang="en-US" b="1" dirty="0" smtClean="0"/>
              <a:t>Law on Civil status 2014 =&gt; Civil registration procedure;</a:t>
            </a:r>
          </a:p>
          <a:p>
            <a:pPr algn="just"/>
            <a:r>
              <a:rPr lang="en-US" b="1" dirty="0" smtClean="0"/>
              <a:t>Specific plan </a:t>
            </a:r>
            <a:r>
              <a:rPr lang="en-US" b="1" dirty="0" smtClean="0"/>
              <a:t>of the Ministry of Justice (MOJ) for implementation of CRVS Plan (Decision No.660/QD-BTP dated 11 May, 2017</a:t>
            </a:r>
            <a:r>
              <a:rPr lang="en-US" b="1" dirty="0" smtClean="0"/>
              <a:t>).</a:t>
            </a:r>
            <a:endParaRPr lang="it-IT"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smtClean="0"/>
              <a:t>2.1.1. Main contents of the Decision No. 660/QD-BTP </a:t>
            </a:r>
            <a:endParaRPr lang="en-US" sz="3000" dirty="0"/>
          </a:p>
        </p:txBody>
      </p:sp>
      <p:sp>
        <p:nvSpPr>
          <p:cNvPr id="3" name="Content Placeholder 2"/>
          <p:cNvSpPr>
            <a:spLocks noGrp="1"/>
          </p:cNvSpPr>
          <p:nvPr>
            <p:ph idx="1"/>
          </p:nvPr>
        </p:nvSpPr>
        <p:spPr/>
        <p:txBody>
          <a:bodyPr>
            <a:normAutofit/>
          </a:bodyPr>
          <a:lstStyle/>
          <a:p>
            <a:pPr algn="just">
              <a:spcBef>
                <a:spcPts val="1800"/>
              </a:spcBef>
              <a:buBlip>
                <a:blip r:embed="rId2"/>
              </a:buBlip>
            </a:pPr>
            <a:r>
              <a:rPr lang="en-US" dirty="0" smtClean="0"/>
              <a:t>To identify the tasks of MOJ in the CRVS Plan;</a:t>
            </a:r>
          </a:p>
          <a:p>
            <a:pPr algn="just">
              <a:spcBef>
                <a:spcPts val="1800"/>
              </a:spcBef>
              <a:buBlip>
                <a:blip r:embed="rId2"/>
              </a:buBlip>
            </a:pPr>
            <a:r>
              <a:rPr lang="en-US" dirty="0" smtClean="0"/>
              <a:t>To ensure coordination closely between MOJ (at central level) and Department of Justice (at provincial level) in the implementing of the CRVS Plan.</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2.1.2. Main tasks of MOJ</a:t>
            </a:r>
            <a:endParaRPr lang="en-US" dirty="0"/>
          </a:p>
        </p:txBody>
      </p:sp>
      <p:sp>
        <p:nvSpPr>
          <p:cNvPr id="3" name="Content Placeholder 2"/>
          <p:cNvSpPr>
            <a:spLocks noGrp="1"/>
          </p:cNvSpPr>
          <p:nvPr>
            <p:ph idx="1"/>
          </p:nvPr>
        </p:nvSpPr>
        <p:spPr/>
        <p:txBody>
          <a:bodyPr>
            <a:normAutofit fontScale="92500"/>
          </a:bodyPr>
          <a:lstStyle/>
          <a:p>
            <a:pPr algn="just"/>
            <a:r>
              <a:rPr lang="en-US" b="1" dirty="0" smtClean="0"/>
              <a:t>Developing legal documents as follows:</a:t>
            </a:r>
          </a:p>
          <a:p>
            <a:pPr algn="just">
              <a:buNone/>
            </a:pPr>
            <a:r>
              <a:rPr lang="en-US" dirty="0" smtClean="0"/>
              <a:t>+ The Decree regulating the management and exploitation of e-CR database; online procedures of civil registration;</a:t>
            </a:r>
          </a:p>
          <a:p>
            <a:pPr algn="just">
              <a:buNone/>
            </a:pPr>
            <a:r>
              <a:rPr lang="en-US" dirty="0" smtClean="0"/>
              <a:t>+ Documents related to the issuance and use of the birth and death notification; The responsibility for providing birth and death information of health authorities (at all levels) to civil registration and management agencies at the same level ... etc.</a:t>
            </a:r>
          </a:p>
          <a:p>
            <a:pPr algn="just">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2.1.2. Main tasks of MOJ</a:t>
            </a:r>
            <a:endParaRPr lang="en-US" dirty="0"/>
          </a:p>
        </p:txBody>
      </p:sp>
      <p:sp>
        <p:nvSpPr>
          <p:cNvPr id="3" name="Content Placeholder 2"/>
          <p:cNvSpPr>
            <a:spLocks noGrp="1"/>
          </p:cNvSpPr>
          <p:nvPr>
            <p:ph idx="1"/>
          </p:nvPr>
        </p:nvSpPr>
        <p:spPr/>
        <p:txBody>
          <a:bodyPr>
            <a:normAutofit/>
          </a:bodyPr>
          <a:lstStyle/>
          <a:p>
            <a:pPr algn="just"/>
            <a:r>
              <a:rPr lang="en-US" dirty="0" smtClean="0"/>
              <a:t>Training and re-training for civil registrars:</a:t>
            </a:r>
          </a:p>
          <a:p>
            <a:pPr algn="just">
              <a:buNone/>
            </a:pPr>
            <a:r>
              <a:rPr lang="en-US" dirty="0" smtClean="0"/>
              <a:t>+ To update and revise the training program and materials;</a:t>
            </a:r>
          </a:p>
          <a:p>
            <a:pPr algn="just">
              <a:buNone/>
            </a:pPr>
            <a:r>
              <a:rPr lang="en-US" dirty="0" smtClean="0"/>
              <a:t>+ To develop and implement a plan on training and retraining for civil registrars at the district and commune levels;</a:t>
            </a:r>
          </a:p>
          <a:p>
            <a:pPr algn="just">
              <a:buNone/>
            </a:pPr>
            <a:r>
              <a:rPr lang="en-US" dirty="0" smtClean="0"/>
              <a:t>+ To develop professional intensive training materials (research books on CRVS, handbooks on professional Q &amp; A...etc);</a:t>
            </a:r>
          </a:p>
          <a:p>
            <a:pPr algn="just">
              <a:buNone/>
            </a:pPr>
            <a:endParaRPr lang="en-US" dirty="0" smtClean="0"/>
          </a:p>
          <a:p>
            <a:pPr algn="just"/>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2.1.2. Main tasks of MOJ</a:t>
            </a:r>
            <a:endParaRPr lang="en-US" dirty="0"/>
          </a:p>
        </p:txBody>
      </p:sp>
      <p:sp>
        <p:nvSpPr>
          <p:cNvPr id="3" name="Content Placeholder 2"/>
          <p:cNvSpPr>
            <a:spLocks noGrp="1"/>
          </p:cNvSpPr>
          <p:nvPr>
            <p:ph idx="1"/>
          </p:nvPr>
        </p:nvSpPr>
        <p:spPr/>
        <p:txBody>
          <a:bodyPr>
            <a:normAutofit/>
          </a:bodyPr>
          <a:lstStyle/>
          <a:p>
            <a:pPr algn="just"/>
            <a:r>
              <a:rPr lang="en-US" dirty="0" smtClean="0"/>
              <a:t>To organize or appoint legal staff to participate in training and retraining courses to improve the professional capability and complementary skills inside and outside of Vietnam.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2.1.2. Main tasks of MOJ</a:t>
            </a:r>
            <a:endParaRPr lang="en-US" dirty="0"/>
          </a:p>
        </p:txBody>
      </p:sp>
      <p:sp>
        <p:nvSpPr>
          <p:cNvPr id="3" name="Content Placeholder 2"/>
          <p:cNvSpPr>
            <a:spLocks noGrp="1"/>
          </p:cNvSpPr>
          <p:nvPr>
            <p:ph idx="1"/>
          </p:nvPr>
        </p:nvSpPr>
        <p:spPr/>
        <p:txBody>
          <a:bodyPr>
            <a:normAutofit/>
          </a:bodyPr>
          <a:lstStyle/>
          <a:p>
            <a:r>
              <a:rPr lang="en-US" b="1" dirty="0" smtClean="0"/>
              <a:t>Developing National electronic Civil registration database (e-CR database):</a:t>
            </a:r>
          </a:p>
          <a:p>
            <a:pPr algn="just">
              <a:buNone/>
            </a:pPr>
            <a:r>
              <a:rPr lang="en-US" dirty="0" smtClean="0"/>
              <a:t>+ To adopt e-CR data standards;</a:t>
            </a:r>
          </a:p>
          <a:p>
            <a:pPr algn="just">
              <a:buNone/>
            </a:pPr>
            <a:r>
              <a:rPr lang="en-US" dirty="0" smtClean="0"/>
              <a:t>+ To elaborate and promulgate technical regulations on data and method of information sharing of the e-CR database;</a:t>
            </a:r>
          </a:p>
          <a:p>
            <a:pPr algn="just">
              <a:buNone/>
            </a:pPr>
            <a:r>
              <a:rPr lang="en-US" dirty="0" smtClean="0"/>
              <a:t>+ To complete and </a:t>
            </a:r>
            <a:r>
              <a:rPr lang="en-US" dirty="0" err="1" smtClean="0"/>
              <a:t>and</a:t>
            </a:r>
            <a:r>
              <a:rPr lang="en-US" dirty="0" smtClean="0"/>
              <a:t> operate the national e-CR database.</a:t>
            </a:r>
          </a:p>
          <a:p>
            <a:pPr algn="just">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2.1.2. Main tasks of MOJ</a:t>
            </a:r>
            <a:endParaRPr lang="en-US" dirty="0"/>
          </a:p>
        </p:txBody>
      </p:sp>
      <p:sp>
        <p:nvSpPr>
          <p:cNvPr id="3" name="Content Placeholder 2"/>
          <p:cNvSpPr>
            <a:spLocks noGrp="1"/>
          </p:cNvSpPr>
          <p:nvPr>
            <p:ph idx="1"/>
          </p:nvPr>
        </p:nvSpPr>
        <p:spPr/>
        <p:txBody>
          <a:bodyPr>
            <a:normAutofit/>
          </a:bodyPr>
          <a:lstStyle/>
          <a:p>
            <a:pPr algn="just"/>
            <a:r>
              <a:rPr lang="en-US" b="1" dirty="0" smtClean="0"/>
              <a:t>Statistics and dissemination of civil registration data:</a:t>
            </a:r>
          </a:p>
          <a:p>
            <a:pPr algn="just">
              <a:buNone/>
            </a:pPr>
            <a:r>
              <a:rPr lang="en-US" dirty="0" smtClean="0"/>
              <a:t>+ To collect and disseminate the percentage of registered birth and death annually;</a:t>
            </a:r>
          </a:p>
          <a:p>
            <a:pPr algn="just">
              <a:buNone/>
            </a:pPr>
            <a:r>
              <a:rPr lang="en-US" dirty="0" smtClean="0"/>
              <a:t>+ To monitor, study, survey and evaluate the collection and calculation of birth and death registration ratios =&gt; Develop and complete the set of indicators to assess the rate of birth and death registration.</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1638" y="2305403"/>
            <a:ext cx="7840724" cy="3520044"/>
          </a:xfrm>
        </p:spPr>
        <p:txBody>
          <a:bodyPr>
            <a:normAutofit fontScale="90000"/>
          </a:bodyPr>
          <a:lstStyle/>
          <a:p>
            <a:pPr algn="l">
              <a:lnSpc>
                <a:spcPct val="150000"/>
              </a:lnSpc>
            </a:pPr>
            <a:r>
              <a:rPr lang="en-US" sz="2200" dirty="0" smtClean="0"/>
              <a:t>Content:</a:t>
            </a:r>
            <a:br>
              <a:rPr lang="en-US" sz="2200" dirty="0" smtClean="0"/>
            </a:br>
            <a:r>
              <a:rPr lang="en-US" sz="2200" dirty="0" smtClean="0"/>
              <a:t>I</a:t>
            </a:r>
            <a:r>
              <a:rPr lang="en-US" sz="2200" dirty="0" smtClean="0"/>
              <a:t>. The objectives on CRVS setting in the first report (2016) and National Action Plan on CRVS for the period of 2017-2024 (CRVS Plan)</a:t>
            </a:r>
            <a:br>
              <a:rPr lang="en-US" sz="2200" dirty="0" smtClean="0"/>
            </a:br>
            <a:r>
              <a:rPr lang="en-US" sz="2200" dirty="0" smtClean="0"/>
              <a:t>II. Implementation of the CRVS Plan; </a:t>
            </a:r>
            <a:br>
              <a:rPr lang="en-US" sz="2200" dirty="0" smtClean="0"/>
            </a:br>
            <a:r>
              <a:rPr lang="en-US" sz="2200" dirty="0" smtClean="0"/>
              <a:t>III. Main obstacles in the implementation process;</a:t>
            </a:r>
            <a:br>
              <a:rPr lang="en-US" sz="2200" dirty="0" smtClean="0"/>
            </a:br>
            <a:r>
              <a:rPr lang="en-US" sz="2200" dirty="0" smtClean="0"/>
              <a:t>IV. Recommendations, suggestions.</a:t>
            </a:r>
            <a:br>
              <a:rPr lang="en-US" sz="2200" dirty="0" smtClean="0"/>
            </a:br>
            <a:endParaRPr lang="en-US"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dirty="0" smtClean="0"/>
              <a:t>2.2. The implementation of the CRVS Plan:</a:t>
            </a:r>
            <a:endParaRPr lang="en-US" dirty="0"/>
          </a:p>
        </p:txBody>
      </p:sp>
      <p:sp>
        <p:nvSpPr>
          <p:cNvPr id="3" name="Content Placeholder 2"/>
          <p:cNvSpPr>
            <a:spLocks noGrp="1"/>
          </p:cNvSpPr>
          <p:nvPr>
            <p:ph idx="1"/>
          </p:nvPr>
        </p:nvSpPr>
        <p:spPr/>
        <p:txBody>
          <a:bodyPr>
            <a:normAutofit fontScale="70000" lnSpcReduction="20000"/>
          </a:bodyPr>
          <a:lstStyle/>
          <a:p>
            <a:pPr algn="just"/>
            <a:endParaRPr lang="en-US" dirty="0" smtClean="0"/>
          </a:p>
          <a:p>
            <a:pPr algn="just"/>
            <a:r>
              <a:rPr lang="en-US" dirty="0" smtClean="0"/>
              <a:t>To establish the Steering Committee for implementation of the CRVS Plan (Decision No. 786/QD-</a:t>
            </a:r>
            <a:r>
              <a:rPr lang="en-US" dirty="0" err="1" smtClean="0"/>
              <a:t>TTg</a:t>
            </a:r>
            <a:r>
              <a:rPr lang="en-US" dirty="0" smtClean="0"/>
              <a:t> dated 05/6/2017);</a:t>
            </a:r>
          </a:p>
          <a:p>
            <a:pPr algn="just"/>
            <a:r>
              <a:rPr lang="en-US" dirty="0" smtClean="0"/>
              <a:t>63/63 provinces have adopted their local plan for the implementation of the CRVS Program; Some provinces set up the Steering Committees on CRVS at provincial-level;</a:t>
            </a:r>
          </a:p>
          <a:p>
            <a:pPr algn="just"/>
            <a:r>
              <a:rPr lang="en-US" dirty="0" smtClean="0"/>
              <a:t>To hold a conference for announcement of the Decision adopted by the Prime Minister approval of the CRVS Program =&gt; To promote information and communication to ministries, sectors, localities and people on the basic contents, roles and significance of the CRVS Plan;</a:t>
            </a:r>
          </a:p>
          <a:p>
            <a:pPr algn="just"/>
            <a:r>
              <a:rPr lang="en-US" dirty="0" smtClean="0"/>
              <a:t>To hold working mission in 10 provinces/cities to assess the situation and guild the implementation of the CRVS Plan.</a:t>
            </a:r>
          </a:p>
          <a:p>
            <a:pPr algn="just"/>
            <a:endParaRPr lang="it-IT" dirty="0" smtClean="0"/>
          </a:p>
          <a:p>
            <a:pPr algn="just"/>
            <a:endParaRPr lang="en-US" dirty="0" smtClean="0"/>
          </a:p>
          <a:p>
            <a:endParaRPr lang="it-IT"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000" dirty="0" smtClean="0"/>
              <a:t>Images of the Conference for announcement of the CRVS Plan (Hanoi,16 June 2017)</a:t>
            </a:r>
            <a:endParaRPr lang="en-US" sz="2000" dirty="0"/>
          </a:p>
        </p:txBody>
      </p:sp>
      <p:pic>
        <p:nvPicPr>
          <p:cNvPr id="4" name="Content Placeholder 3" descr="20170616_084916.jpg"/>
          <p:cNvPicPr>
            <a:picLocks noGrp="1" noChangeAspect="1"/>
          </p:cNvPicPr>
          <p:nvPr>
            <p:ph idx="1"/>
          </p:nvPr>
        </p:nvPicPr>
        <p:blipFill>
          <a:blip r:embed="rId2"/>
          <a:stretch>
            <a:fillRect/>
          </a:stretch>
        </p:blipFill>
        <p:spPr>
          <a:xfrm>
            <a:off x="457200" y="1735667"/>
            <a:ext cx="5050366" cy="3787775"/>
          </a:xfrm>
        </p:spPr>
      </p:pic>
      <p:pic>
        <p:nvPicPr>
          <p:cNvPr id="5" name="Content Placeholder 3" descr="Screenshot_20170617-200808.png"/>
          <p:cNvPicPr>
            <a:picLocks noChangeAspect="1"/>
          </p:cNvPicPr>
          <p:nvPr/>
        </p:nvPicPr>
        <p:blipFill>
          <a:blip r:embed="rId3"/>
          <a:stretch>
            <a:fillRect/>
          </a:stretch>
        </p:blipFill>
        <p:spPr>
          <a:xfrm>
            <a:off x="5871634" y="1735667"/>
            <a:ext cx="2611966" cy="37877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dirty="0" smtClean="0"/>
              <a:t>2.2. The implementation of the CRVS Plan; </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To organize training and retraining courses for civil registrars:</a:t>
            </a:r>
          </a:p>
          <a:p>
            <a:pPr algn="just">
              <a:buNone/>
            </a:pPr>
            <a:r>
              <a:rPr lang="en-US" dirty="0" smtClean="0"/>
              <a:t>+ At provincial level: 03 classes in 2016; 02 classes in 2017 (over 200 trainees in 15 provinces);</a:t>
            </a:r>
          </a:p>
          <a:p>
            <a:pPr algn="just">
              <a:buNone/>
            </a:pPr>
            <a:r>
              <a:rPr lang="en-US" dirty="0" smtClean="0"/>
              <a:t>+ At the commune level: over 10 classes and issue training certificates for trainees.</a:t>
            </a:r>
          </a:p>
          <a:p>
            <a:pPr algn="just">
              <a:buNone/>
            </a:pPr>
            <a:r>
              <a:rPr lang="en-US" dirty="0" smtClean="0"/>
              <a:t>=&gt; Expected outcomes: By 2020, all civil registrars in 11,000 communes and 700 districts nationwide will be trained and granted training certificates.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dirty="0" smtClean="0"/>
              <a:t>2.2. The implementation of the CRVS Plan</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UNHCR has been supported MOJ to implement many activities as follows:</a:t>
            </a:r>
          </a:p>
          <a:p>
            <a:pPr algn="just">
              <a:buNone/>
            </a:pPr>
            <a:r>
              <a:rPr lang="en-US" dirty="0" smtClean="0"/>
              <a:t>+ Study tour for learning experiences in Germany and Korea in the field of nationality;</a:t>
            </a:r>
          </a:p>
          <a:p>
            <a:pPr algn="just">
              <a:buNone/>
            </a:pPr>
            <a:r>
              <a:rPr lang="en-US" dirty="0" smtClean="0"/>
              <a:t>+ Hold some training workshops in Vietnam;</a:t>
            </a:r>
          </a:p>
          <a:p>
            <a:pPr algn="just">
              <a:buNone/>
            </a:pPr>
            <a:r>
              <a:rPr lang="en-US" dirty="0" smtClean="0"/>
              <a:t>=&gt; Significant contents regarding CRVS:  Nationality identification for children whose parents are Vietnamese and foreigners have not yet registered birth or determined their citizenship; children living in border areas between Vietnam and other countries (Laos, Cambodia, China ...);</a:t>
            </a:r>
          </a:p>
          <a:p>
            <a:pPr algn="just"/>
            <a:r>
              <a:rPr lang="en-US" dirty="0" smtClean="0"/>
              <a:t>Expected: UNHCR continues to support these activities by 2019.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e-CR database &amp; PIN</a:t>
            </a:r>
            <a:endParaRPr lang="en-US" dirty="0"/>
          </a:p>
        </p:txBody>
      </p:sp>
      <p:pic>
        <p:nvPicPr>
          <p:cNvPr id="4" name="Content Placeholder 3" descr="Database_1.png"/>
          <p:cNvPicPr>
            <a:picLocks noGrp="1" noChangeAspect="1"/>
          </p:cNvPicPr>
          <p:nvPr>
            <p:ph idx="1"/>
          </p:nvPr>
        </p:nvPicPr>
        <p:blipFill>
          <a:blip r:embed="rId2"/>
          <a:stretch>
            <a:fillRect/>
          </a:stretch>
        </p:blipFill>
        <p:spPr>
          <a:xfrm>
            <a:off x="135467" y="2099733"/>
            <a:ext cx="3251200" cy="3251200"/>
          </a:xfrm>
          <a:prstGeom prst="rect">
            <a:avLst/>
          </a:prstGeom>
        </p:spPr>
      </p:pic>
      <p:sp>
        <p:nvSpPr>
          <p:cNvPr id="5" name="Rectangle 4"/>
          <p:cNvSpPr/>
          <p:nvPr/>
        </p:nvSpPr>
        <p:spPr>
          <a:xfrm>
            <a:off x="457200" y="3175000"/>
            <a:ext cx="2726267" cy="1477328"/>
          </a:xfrm>
          <a:prstGeom prst="rect">
            <a:avLst/>
          </a:prstGeom>
        </p:spPr>
        <p:txBody>
          <a:bodyPr wrap="square">
            <a:spAutoFit/>
          </a:bodyPr>
          <a:lstStyle/>
          <a:p>
            <a:pPr algn="ctr"/>
            <a:r>
              <a:rPr lang="en-US" dirty="0" smtClean="0">
                <a:solidFill>
                  <a:srgbClr val="FF0000"/>
                </a:solidFill>
              </a:rPr>
              <a:t>NATIONAL DATABASE ON POPULATION</a:t>
            </a:r>
          </a:p>
          <a:p>
            <a:pPr algn="ctr"/>
            <a:r>
              <a:rPr lang="en-US" dirty="0" smtClean="0">
                <a:solidFill>
                  <a:srgbClr val="FF0000"/>
                </a:solidFill>
              </a:rPr>
              <a:t>(Ministry of Public Security)</a:t>
            </a:r>
          </a:p>
          <a:p>
            <a:pPr algn="ctr"/>
            <a:r>
              <a:rPr lang="en-US" dirty="0" smtClean="0">
                <a:solidFill>
                  <a:srgbClr val="FF0000"/>
                </a:solidFill>
              </a:rPr>
              <a:t> </a:t>
            </a:r>
            <a:endParaRPr lang="en-GB" dirty="0">
              <a:solidFill>
                <a:srgbClr val="FF0000"/>
              </a:solidFill>
            </a:endParaRPr>
          </a:p>
        </p:txBody>
      </p:sp>
      <p:pic>
        <p:nvPicPr>
          <p:cNvPr id="6" name="Content Placeholder 3" descr="Database_1.png"/>
          <p:cNvPicPr>
            <a:picLocks noChangeAspect="1"/>
          </p:cNvPicPr>
          <p:nvPr/>
        </p:nvPicPr>
        <p:blipFill>
          <a:blip r:embed="rId2"/>
          <a:stretch>
            <a:fillRect/>
          </a:stretch>
        </p:blipFill>
        <p:spPr>
          <a:xfrm>
            <a:off x="5147733" y="2099733"/>
            <a:ext cx="3251200" cy="3251200"/>
          </a:xfrm>
          <a:prstGeom prst="rect">
            <a:avLst/>
          </a:prstGeom>
        </p:spPr>
      </p:pic>
      <p:sp>
        <p:nvSpPr>
          <p:cNvPr id="8" name="Rectangle 7"/>
          <p:cNvSpPr/>
          <p:nvPr/>
        </p:nvSpPr>
        <p:spPr>
          <a:xfrm>
            <a:off x="5681133" y="3175000"/>
            <a:ext cx="2396067" cy="1477328"/>
          </a:xfrm>
          <a:prstGeom prst="rect">
            <a:avLst/>
          </a:prstGeom>
        </p:spPr>
        <p:txBody>
          <a:bodyPr wrap="square">
            <a:spAutoFit/>
          </a:bodyPr>
          <a:lstStyle/>
          <a:p>
            <a:pPr algn="ctr"/>
            <a:r>
              <a:rPr lang="en-US" dirty="0" smtClean="0">
                <a:solidFill>
                  <a:srgbClr val="FF0000"/>
                </a:solidFill>
              </a:rPr>
              <a:t>NATIONAL e-CIVIL REGISTRATION DATABASE</a:t>
            </a:r>
          </a:p>
          <a:p>
            <a:pPr algn="ctr"/>
            <a:r>
              <a:rPr lang="en-US" dirty="0" smtClean="0">
                <a:solidFill>
                  <a:srgbClr val="FF0000"/>
                </a:solidFill>
              </a:rPr>
              <a:t>(Ministry of Justice)</a:t>
            </a:r>
          </a:p>
          <a:p>
            <a:pPr algn="ctr"/>
            <a:r>
              <a:rPr lang="en-US" dirty="0" smtClean="0">
                <a:solidFill>
                  <a:srgbClr val="FF0000"/>
                </a:solidFill>
              </a:rPr>
              <a:t> </a:t>
            </a:r>
            <a:endParaRPr lang="en-GB" dirty="0">
              <a:solidFill>
                <a:srgbClr val="FF0000"/>
              </a:solidFill>
            </a:endParaRPr>
          </a:p>
        </p:txBody>
      </p:sp>
      <p:sp>
        <p:nvSpPr>
          <p:cNvPr id="9" name="Left-Right Arrow 8"/>
          <p:cNvSpPr/>
          <p:nvPr/>
        </p:nvSpPr>
        <p:spPr>
          <a:xfrm>
            <a:off x="2904067" y="3556000"/>
            <a:ext cx="2777066"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8066" y="3556000"/>
            <a:ext cx="1253067" cy="369332"/>
          </a:xfrm>
          <a:prstGeom prst="rect">
            <a:avLst/>
          </a:prstGeom>
        </p:spPr>
        <p:txBody>
          <a:bodyPr wrap="square">
            <a:spAutoFit/>
          </a:bodyPr>
          <a:lstStyle/>
          <a:p>
            <a:pPr algn="ctr"/>
            <a:r>
              <a:rPr lang="en-US" dirty="0" smtClean="0">
                <a:solidFill>
                  <a:srgbClr val="C00000"/>
                </a:solidFill>
              </a:rPr>
              <a:t>PIN</a:t>
            </a:r>
          </a:p>
        </p:txBody>
      </p:sp>
      <p:sp>
        <p:nvSpPr>
          <p:cNvPr id="12" name="Rectangle 11"/>
          <p:cNvSpPr/>
          <p:nvPr/>
        </p:nvSpPr>
        <p:spPr>
          <a:xfrm>
            <a:off x="3183466" y="3395133"/>
            <a:ext cx="1447801" cy="1200329"/>
          </a:xfrm>
          <a:prstGeom prst="rect">
            <a:avLst/>
          </a:prstGeom>
        </p:spPr>
        <p:txBody>
          <a:bodyPr wrap="square">
            <a:spAutoFit/>
          </a:bodyPr>
          <a:lstStyle/>
          <a:p>
            <a:pPr algn="ctr"/>
            <a:r>
              <a:rPr lang="en-US" dirty="0" smtClean="0"/>
              <a:t>Core individuals information (07/14 fields)</a:t>
            </a:r>
            <a:endParaRPr lang="en-US" dirty="0"/>
          </a:p>
        </p:txBody>
      </p:sp>
      <p:sp>
        <p:nvSpPr>
          <p:cNvPr id="13" name="Rectangle 12"/>
          <p:cNvSpPr/>
          <p:nvPr/>
        </p:nvSpPr>
        <p:spPr>
          <a:xfrm>
            <a:off x="4428066" y="2218267"/>
            <a:ext cx="4572000" cy="646331"/>
          </a:xfrm>
          <a:prstGeom prst="rect">
            <a:avLst/>
          </a:prstGeom>
        </p:spPr>
        <p:txBody>
          <a:bodyPr>
            <a:spAutoFit/>
          </a:bodyPr>
          <a:lstStyle/>
          <a:p>
            <a:pPr algn="ctr"/>
            <a:r>
              <a:rPr lang="en-US" dirty="0" smtClean="0">
                <a:solidFill>
                  <a:schemeClr val="accent3"/>
                </a:solidFill>
              </a:rPr>
              <a:t>Birth, Death, </a:t>
            </a:r>
          </a:p>
          <a:p>
            <a:pPr algn="ctr"/>
            <a:r>
              <a:rPr lang="en-US" dirty="0" smtClean="0">
                <a:solidFill>
                  <a:schemeClr val="accent3"/>
                </a:solidFill>
              </a:rPr>
              <a:t>Marriage registration</a:t>
            </a:r>
          </a:p>
        </p:txBody>
      </p:sp>
      <p:sp>
        <p:nvSpPr>
          <p:cNvPr id="15" name="Rectangle 14"/>
          <p:cNvSpPr/>
          <p:nvPr/>
        </p:nvSpPr>
        <p:spPr>
          <a:xfrm>
            <a:off x="609599" y="2345267"/>
            <a:ext cx="2573867" cy="369332"/>
          </a:xfrm>
          <a:prstGeom prst="rect">
            <a:avLst/>
          </a:prstGeom>
        </p:spPr>
        <p:txBody>
          <a:bodyPr wrap="square">
            <a:spAutoFit/>
          </a:bodyPr>
          <a:lstStyle/>
          <a:p>
            <a:pPr algn="just"/>
            <a:r>
              <a:rPr lang="en-US" dirty="0" smtClean="0">
                <a:solidFill>
                  <a:schemeClr val="accent3"/>
                </a:solidFill>
              </a:rPr>
              <a:t>14 information fields</a:t>
            </a:r>
            <a:endParaRPr lang="en-GB" dirty="0">
              <a:solidFill>
                <a:schemeClr val="accent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e-CR </a:t>
            </a:r>
            <a:r>
              <a:rPr lang="en-US" dirty="0" smtClean="0"/>
              <a:t>software</a:t>
            </a:r>
            <a:endParaRPr lang="en-US" dirty="0"/>
          </a:p>
        </p:txBody>
      </p:sp>
      <p:pic>
        <p:nvPicPr>
          <p:cNvPr id="6" name="Content Placeholder 5" descr="trangchu.png"/>
          <p:cNvPicPr>
            <a:picLocks noGrp="1" noChangeAspect="1"/>
          </p:cNvPicPr>
          <p:nvPr>
            <p:ph idx="1"/>
          </p:nvPr>
        </p:nvPicPr>
        <p:blipFill>
          <a:blip r:embed="rId2"/>
          <a:stretch>
            <a:fillRect/>
          </a:stretch>
        </p:blipFill>
        <p:spPr>
          <a:xfrm>
            <a:off x="838993" y="1600200"/>
            <a:ext cx="6882607" cy="494665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e-CR database &amp; PIN</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Expanded the scope of application of birth registration software, connecting to issue PIN (Personal identification number) for children in </a:t>
            </a:r>
            <a:r>
              <a:rPr lang="en-US" b="1" dirty="0" smtClean="0"/>
              <a:t>17</a:t>
            </a:r>
            <a:r>
              <a:rPr lang="en-US" dirty="0" smtClean="0"/>
              <a:t> provinces/cities;</a:t>
            </a:r>
          </a:p>
          <a:p>
            <a:pPr algn="just"/>
            <a:r>
              <a:rPr lang="en-US" dirty="0" smtClean="0"/>
              <a:t>The total number of localities has been deploying birth registration software at the end of 2017 can be reach </a:t>
            </a:r>
            <a:r>
              <a:rPr lang="en-US" b="1" dirty="0" smtClean="0"/>
              <a:t>28/63</a:t>
            </a:r>
            <a:r>
              <a:rPr lang="en-US" dirty="0" smtClean="0"/>
              <a:t> provinces;</a:t>
            </a:r>
          </a:p>
          <a:p>
            <a:pPr algn="just"/>
            <a:r>
              <a:rPr lang="en-US" dirty="0" smtClean="0"/>
              <a:t>On 08 October, 2017: </a:t>
            </a:r>
            <a:r>
              <a:rPr lang="en-US" b="1" dirty="0" smtClean="0"/>
              <a:t>1,014,041 </a:t>
            </a:r>
            <a:r>
              <a:rPr lang="en-US" dirty="0" smtClean="0"/>
              <a:t>cases of registered births and </a:t>
            </a:r>
            <a:r>
              <a:rPr lang="en-US" b="1" dirty="0" smtClean="0"/>
              <a:t>125,811</a:t>
            </a:r>
            <a:r>
              <a:rPr lang="en-US" dirty="0" smtClean="0"/>
              <a:t> deaths were recorded online (updated in e-CR database);</a:t>
            </a:r>
          </a:p>
          <a:p>
            <a:pPr algn="just"/>
            <a:r>
              <a:rPr lang="en-US" dirty="0" smtClean="0"/>
              <a:t>From 01 Jan. 2016 to 08 October 2017, the system has recorded </a:t>
            </a:r>
            <a:r>
              <a:rPr lang="en-US" b="1" dirty="0" smtClean="0"/>
              <a:t>765,280</a:t>
            </a:r>
            <a:r>
              <a:rPr lang="en-US" dirty="0" smtClean="0"/>
              <a:t> cases of children are Vietnamese citizens under the age of 14, registered first birth is granted PIN (from 01 Jan. 2017 to 09 Oct. 2017 is </a:t>
            </a:r>
            <a:r>
              <a:rPr lang="en-US" b="1" dirty="0" smtClean="0"/>
              <a:t>449,167</a:t>
            </a:r>
            <a:r>
              <a:rPr lang="en-US" dirty="0" smtClean="0"/>
              <a:t> cases).</a:t>
            </a:r>
          </a:p>
          <a:p>
            <a:pPr algn="just"/>
            <a:r>
              <a:rPr lang="en-US" dirty="0" smtClean="0"/>
              <a:t>From 01 January to 8 October 2017, the MOJ (IT Department) has linked and transferred  </a:t>
            </a:r>
            <a:r>
              <a:rPr lang="en-US" b="1" dirty="0" smtClean="0"/>
              <a:t>384,922</a:t>
            </a:r>
            <a:r>
              <a:rPr lang="en-US" dirty="0" smtClean="0"/>
              <a:t> cases of birth registration  in 17 provinces/cities from e-CR database to the national database on population of the Ministry of Public Security (including information of children and their parents).</a:t>
            </a:r>
          </a:p>
          <a:p>
            <a:pPr algn="just"/>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Household registration book &amp; PIN</a:t>
            </a:r>
            <a:endParaRPr lang="en-US" sz="3600" dirty="0"/>
          </a:p>
        </p:txBody>
      </p:sp>
      <p:sp>
        <p:nvSpPr>
          <p:cNvPr id="3" name="Content Placeholder 2"/>
          <p:cNvSpPr>
            <a:spLocks noGrp="1"/>
          </p:cNvSpPr>
          <p:nvPr>
            <p:ph idx="1"/>
          </p:nvPr>
        </p:nvSpPr>
        <p:spPr/>
        <p:txBody>
          <a:bodyPr>
            <a:normAutofit fontScale="62500" lnSpcReduction="20000"/>
          </a:bodyPr>
          <a:lstStyle/>
          <a:p>
            <a:pPr algn="just"/>
            <a:r>
              <a:rPr lang="en-US" dirty="0" smtClean="0"/>
              <a:t>Legal document: Resolution no. 112/NQ-CP dated 30/10/2017 on the simplification of administrative procedures and citizen's papers related to population management under the Ministry of Public Security's jurisdiction.</a:t>
            </a:r>
          </a:p>
          <a:p>
            <a:pPr algn="just"/>
            <a:r>
              <a:rPr lang="en-US" dirty="0" smtClean="0"/>
              <a:t>Contents:</a:t>
            </a:r>
          </a:p>
          <a:p>
            <a:pPr algn="just">
              <a:buNone/>
            </a:pPr>
            <a:r>
              <a:rPr lang="en-US" dirty="0" smtClean="0"/>
              <a:t>+ To remove the form of resident registration management by "Household Registration Book" and replace it with the form of citizen management through PIN (including 12 digits: province code, sex code, birth code and last 6 digits are random numbers);</a:t>
            </a:r>
          </a:p>
          <a:p>
            <a:pPr algn="just">
              <a:buNone/>
            </a:pPr>
            <a:r>
              <a:rPr lang="en-US" dirty="0" smtClean="0"/>
              <a:t>+ To abolish  the settlement of procedures shall be "household registration book” and replaced by the updated information on national e-database on population which includes individual information such as name, place/date of birth, fingerprints, permanent address, marital status, and all data relating to births, deaths </a:t>
            </a:r>
            <a:r>
              <a:rPr lang="en-US" dirty="0" err="1" smtClean="0"/>
              <a:t>reigstration</a:t>
            </a:r>
            <a:r>
              <a:rPr lang="en-US" dirty="0" smtClean="0"/>
              <a:t>, number of children and criminal convictions.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500" dirty="0" smtClean="0"/>
              <a:t>Household registration book of Vietnam will be replaced by PIN</a:t>
            </a:r>
            <a:endParaRPr lang="en-US" sz="2500" dirty="0"/>
          </a:p>
        </p:txBody>
      </p:sp>
      <p:pic>
        <p:nvPicPr>
          <p:cNvPr id="1026" name="Picture 2" descr="C:\Users\admin\Desktop\Household registration book of Vietnam will be replaced by PI number.png"/>
          <p:cNvPicPr>
            <a:picLocks noGrp="1" noChangeAspect="1" noChangeArrowheads="1"/>
          </p:cNvPicPr>
          <p:nvPr>
            <p:ph idx="1"/>
          </p:nvPr>
        </p:nvPicPr>
        <p:blipFill>
          <a:blip r:embed="rId2"/>
          <a:srcRect/>
          <a:stretch>
            <a:fillRect/>
          </a:stretch>
        </p:blipFill>
        <p:spPr bwMode="auto">
          <a:xfrm>
            <a:off x="962575" y="1417638"/>
            <a:ext cx="6576833" cy="384333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Household registration book &amp; PIN</a:t>
            </a:r>
            <a:endParaRPr lang="en-US" sz="3600" dirty="0"/>
          </a:p>
        </p:txBody>
      </p:sp>
      <p:sp>
        <p:nvSpPr>
          <p:cNvPr id="3" name="Content Placeholder 2"/>
          <p:cNvSpPr>
            <a:spLocks noGrp="1"/>
          </p:cNvSpPr>
          <p:nvPr>
            <p:ph idx="1"/>
          </p:nvPr>
        </p:nvSpPr>
        <p:spPr/>
        <p:txBody>
          <a:bodyPr>
            <a:normAutofit fontScale="55000" lnSpcReduction="20000"/>
          </a:bodyPr>
          <a:lstStyle/>
          <a:p>
            <a:pPr algn="just"/>
            <a:r>
              <a:rPr lang="en-US" dirty="0" smtClean="0"/>
              <a:t>Change the method of population management: from papers to IT application;</a:t>
            </a:r>
          </a:p>
          <a:p>
            <a:pPr algn="just"/>
            <a:r>
              <a:rPr lang="en-US" dirty="0" smtClean="0"/>
              <a:t>Implementation time: updating enough citizen data (14 information fields) in the national e-database on population (expected from 01/01/2020);</a:t>
            </a:r>
          </a:p>
          <a:p>
            <a:pPr algn="just"/>
            <a:r>
              <a:rPr lang="en-US" b="1" dirty="0" smtClean="0"/>
              <a:t>How to update citizen data?</a:t>
            </a:r>
          </a:p>
          <a:p>
            <a:pPr algn="just">
              <a:buNone/>
            </a:pPr>
            <a:r>
              <a:rPr lang="en-US" dirty="0" smtClean="0"/>
              <a:t>+ Via information forms fulfilled by citizens and information from ID cards and household registration books;</a:t>
            </a:r>
          </a:p>
          <a:p>
            <a:pPr algn="just">
              <a:buNone/>
            </a:pPr>
            <a:r>
              <a:rPr lang="en-US" dirty="0" smtClean="0"/>
              <a:t>+ Check and compare information with civil status papers (mainly birth, marriage and death certificates and birth, marriage  and death registration books which are saved at civil registration authorities);</a:t>
            </a:r>
          </a:p>
          <a:p>
            <a:pPr algn="just">
              <a:buNone/>
            </a:pPr>
            <a:r>
              <a:rPr lang="en-US" dirty="0" smtClean="0"/>
              <a:t>+ Update civil registration data from e-CR database of MOJ (07 information fields);</a:t>
            </a:r>
          </a:p>
          <a:p>
            <a:pPr algn="just">
              <a:buNone/>
            </a:pPr>
            <a:r>
              <a:rPr lang="en-US" dirty="0" smtClean="0"/>
              <a:t>+ Update citizen data from specialized databases (health, education ...).</a:t>
            </a:r>
          </a:p>
          <a:p>
            <a:pPr algn="just">
              <a:buNone/>
            </a:pPr>
            <a:endParaRPr lang="en-US" dirty="0" smtClean="0"/>
          </a:p>
          <a:p>
            <a:pPr algn="just">
              <a:buNone/>
            </a:pPr>
            <a:r>
              <a:rPr lang="en-US" dirty="0" smtClean="0"/>
              <a:t>Read more at </a:t>
            </a:r>
            <a:r>
              <a:rPr lang="en-US" dirty="0" smtClean="0">
                <a:hlinkClick r:id="rId2"/>
              </a:rPr>
              <a:t>http://vietnamnews.vn/politics-laws/416907/household-registration-book-to-be-scrapped.html#bbAi24juzmR4Fweh.99</a:t>
            </a:r>
            <a:endParaRPr lang="en-US" dirty="0" smtClean="0"/>
          </a:p>
          <a:p>
            <a:pPr algn="just">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1638" y="2305403"/>
            <a:ext cx="7840724" cy="2420709"/>
          </a:xfrm>
        </p:spPr>
        <p:txBody>
          <a:bodyPr>
            <a:normAutofit fontScale="90000"/>
          </a:bodyPr>
          <a:lstStyle/>
          <a:p>
            <a:pPr algn="l"/>
            <a:r>
              <a:rPr lang="en-US" sz="3300" dirty="0" smtClean="0"/>
              <a:t/>
            </a:r>
            <a:br>
              <a:rPr lang="en-US" sz="3300" dirty="0" smtClean="0"/>
            </a:br>
            <a:r>
              <a:rPr lang="en-US" sz="3300" dirty="0" smtClean="0"/>
              <a:t/>
            </a:r>
            <a:br>
              <a:rPr lang="en-US" sz="3300" dirty="0" smtClean="0"/>
            </a:br>
            <a:r>
              <a:rPr lang="en-US" sz="3600" dirty="0" smtClean="0"/>
              <a:t> I. The objectives on CRVS set in: (1). the first report (2016) and (2). National Action Plan on CRVS of Vietnam for the period of 2017-2024 (CRVS Plan) </a:t>
            </a:r>
            <a:r>
              <a:rPr lang="en-US" dirty="0" smtClean="0"/>
              <a:t/>
            </a:r>
            <a:br>
              <a:rPr lang="en-US" dirty="0" smtClean="0"/>
            </a:b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r>
              <a:rPr lang="en-US" dirty="0" smtClean="0"/>
              <a:t>III. Main obstacles in the implementation process of CRVS Plan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000" dirty="0" smtClean="0"/>
              <a:t>3.1. Difficulties in implementing e-CR database</a:t>
            </a:r>
            <a:endParaRPr lang="en-US" sz="2000" dirty="0"/>
          </a:p>
        </p:txBody>
      </p:sp>
      <p:sp>
        <p:nvSpPr>
          <p:cNvPr id="3" name="Content Placeholder 2"/>
          <p:cNvSpPr>
            <a:spLocks noGrp="1"/>
          </p:cNvSpPr>
          <p:nvPr>
            <p:ph idx="1"/>
          </p:nvPr>
        </p:nvSpPr>
        <p:spPr/>
        <p:txBody>
          <a:bodyPr>
            <a:normAutofit/>
          </a:bodyPr>
          <a:lstStyle/>
          <a:p>
            <a:pPr algn="just"/>
            <a:r>
              <a:rPr lang="en-US" b="1" dirty="0" smtClean="0"/>
              <a:t>Historical civil status data has not yet been digitized into the National e-CR Database</a:t>
            </a:r>
          </a:p>
          <a:p>
            <a:pPr algn="just">
              <a:buNone/>
            </a:pPr>
            <a:r>
              <a:rPr lang="en-US" dirty="0" smtClean="0"/>
              <a:t>+ 1987-2010: </a:t>
            </a:r>
            <a:r>
              <a:rPr lang="en-US" b="1" dirty="0" smtClean="0"/>
              <a:t>62 million</a:t>
            </a:r>
            <a:r>
              <a:rPr lang="en-US" dirty="0" smtClean="0"/>
              <a:t> civil registration records (births, deaths and marriages) are only kept in paper by civil registration agencies.</a:t>
            </a:r>
          </a:p>
          <a:p>
            <a:pPr algn="just">
              <a:buNone/>
            </a:pPr>
            <a:r>
              <a:rPr lang="en-US" dirty="0" smtClean="0"/>
              <a:t>+ MOJ has been finding solution for digitization of these data.</a:t>
            </a:r>
            <a:endParaRPr lang="nl-NL"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hinh-anh-bat-tay-hop-tac-kinh-doanh-3891 (5).jpg"/>
          <p:cNvPicPr>
            <a:picLocks noGrp="1" noChangeAspect="1"/>
          </p:cNvPicPr>
          <p:nvPr>
            <p:ph type="pic" sz="quarter" idx="11"/>
          </p:nvPr>
        </p:nvPicPr>
        <p:blipFill>
          <a:blip r:embed="rId2"/>
          <a:srcRect t="3861" b="3861"/>
          <a:stretch>
            <a:fillRect/>
          </a:stretch>
        </p:blipFill>
        <p:spPr/>
      </p:pic>
      <p:sp>
        <p:nvSpPr>
          <p:cNvPr id="3" name="Title 2"/>
          <p:cNvSpPr>
            <a:spLocks noGrp="1"/>
          </p:cNvSpPr>
          <p:nvPr>
            <p:ph type="title"/>
          </p:nvPr>
        </p:nvSpPr>
        <p:spPr/>
        <p:txBody>
          <a:bodyPr>
            <a:normAutofit fontScale="90000"/>
          </a:bodyPr>
          <a:lstStyle/>
          <a:p>
            <a:r>
              <a:rPr lang="en-US" dirty="0" smtClean="0"/>
              <a:t>3.1. Difficulties in implementing e-CR database</a:t>
            </a:r>
            <a:endParaRPr lang="en-US" dirty="0"/>
          </a:p>
        </p:txBody>
      </p:sp>
      <p:sp>
        <p:nvSpPr>
          <p:cNvPr id="4" name="Content Placeholder 3"/>
          <p:cNvSpPr>
            <a:spLocks noGrp="1"/>
          </p:cNvSpPr>
          <p:nvPr>
            <p:ph sz="half" idx="1"/>
          </p:nvPr>
        </p:nvSpPr>
        <p:spPr/>
        <p:txBody>
          <a:bodyPr/>
          <a:lstStyle/>
          <a:p>
            <a:pPr algn="just"/>
            <a:r>
              <a:rPr lang="en-US" dirty="0" smtClean="0">
                <a:latin typeface="Times New Roman" pitchFamily="18" charset="0"/>
                <a:cs typeface="Times New Roman" pitchFamily="18" charset="0"/>
              </a:rPr>
              <a:t>Cooperation mechanism between  two ministries (MOJ &amp; MPS) in the developing of two databases.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3.1. Difficulties in implementing e-CR database</a:t>
            </a:r>
            <a:endParaRPr lang="en-US" dirty="0"/>
          </a:p>
        </p:txBody>
      </p:sp>
      <p:sp>
        <p:nvSpPr>
          <p:cNvPr id="4" name="Content Placeholder 3"/>
          <p:cNvSpPr>
            <a:spLocks noGrp="1"/>
          </p:cNvSpPr>
          <p:nvPr>
            <p:ph sz="half" idx="1"/>
          </p:nvPr>
        </p:nvSpPr>
        <p:spPr/>
        <p:txBody>
          <a:bodyPr>
            <a:normAutofit fontScale="92500" lnSpcReduction="20000"/>
          </a:bodyPr>
          <a:lstStyle/>
          <a:p>
            <a:pPr algn="just"/>
            <a:r>
              <a:rPr lang="en-US" dirty="0" smtClean="0">
                <a:latin typeface="Times New Roman" pitchFamily="18" charset="0"/>
                <a:cs typeface="Times New Roman" pitchFamily="18" charset="0"/>
              </a:rPr>
              <a:t>Only birth registration software can be connected with the National e-database on population =&gt; only update number of registered birth with PIN (be written in birth certificate) and their parents as well</a:t>
            </a:r>
            <a:r>
              <a:rPr lang="en-US" dirty="0" smtClean="0">
                <a:latin typeface="Times New Roman" pitchFamily="18" charset="0"/>
                <a:cs typeface="Times New Roman" pitchFamily="18" charset="0"/>
              </a:rPr>
              <a:t>;</a:t>
            </a:r>
          </a:p>
          <a:p>
            <a:pPr algn="just">
              <a:buNone/>
            </a:pPr>
            <a:r>
              <a:rPr lang="en-US" dirty="0" smtClean="0">
                <a:hlinkClick r:id="rId2"/>
              </a:rPr>
              <a:t>  (http</a:t>
            </a:r>
            <a:r>
              <a:rPr lang="en-US" dirty="0" smtClean="0">
                <a:hlinkClick r:id="rId2"/>
              </a:rPr>
              <a:t>://</a:t>
            </a:r>
            <a:r>
              <a:rPr lang="en-US" dirty="0" smtClean="0">
                <a:hlinkClick r:id="rId2"/>
              </a:rPr>
              <a:t>thunghiemkhaisinh.moj.gov.vn</a:t>
            </a:r>
            <a:r>
              <a:rPr lang="en-US" dirty="0" smtClean="0"/>
              <a:t>)</a:t>
            </a:r>
            <a:endParaRPr lang="en-US" dirty="0"/>
          </a:p>
        </p:txBody>
      </p:sp>
      <p:pic>
        <p:nvPicPr>
          <p:cNvPr id="5" name="Picture 5" descr="C:\Users\admin\Downloads\ttks.png"/>
          <p:cNvPicPr>
            <a:picLocks noGrp="1" noChangeAspect="1" noChangeArrowheads="1"/>
          </p:cNvPicPr>
          <p:nvPr>
            <p:ph type="pic" sz="quarter" idx="11"/>
          </p:nvPr>
        </p:nvPicPr>
        <p:blipFill>
          <a:blip r:embed="rId3"/>
          <a:srcRect t="5539" b="5539"/>
          <a:stretch>
            <a:fillRect/>
          </a:stretch>
        </p:blipFill>
        <p:spPr bwMode="auto">
          <a:xfrm rot="21173274">
            <a:off x="385422" y="2814537"/>
            <a:ext cx="3815561" cy="205230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SDLHTDT.jpg"/>
          <p:cNvPicPr>
            <a:picLocks noGrp="1" noChangeAspect="1"/>
          </p:cNvPicPr>
          <p:nvPr>
            <p:ph type="pic" sz="quarter" idx="11"/>
          </p:nvPr>
        </p:nvPicPr>
        <p:blipFill>
          <a:blip r:embed="rId2"/>
          <a:srcRect l="9455" r="9455"/>
          <a:stretch>
            <a:fillRect/>
          </a:stretch>
        </p:blipFill>
        <p:spPr/>
      </p:pic>
      <p:sp>
        <p:nvSpPr>
          <p:cNvPr id="3" name="Title 2"/>
          <p:cNvSpPr>
            <a:spLocks noGrp="1"/>
          </p:cNvSpPr>
          <p:nvPr>
            <p:ph type="title"/>
          </p:nvPr>
        </p:nvSpPr>
        <p:spPr/>
        <p:txBody>
          <a:bodyPr>
            <a:normAutofit fontScale="90000"/>
          </a:bodyPr>
          <a:lstStyle/>
          <a:p>
            <a:r>
              <a:rPr lang="en-US" dirty="0" smtClean="0"/>
              <a:t>3.1. Difficulties in implementing e-CR database</a:t>
            </a:r>
            <a:endParaRPr lang="en-US" dirty="0"/>
          </a:p>
        </p:txBody>
      </p:sp>
      <p:sp>
        <p:nvSpPr>
          <p:cNvPr id="4" name="Content Placeholder 3"/>
          <p:cNvSpPr>
            <a:spLocks noGrp="1"/>
          </p:cNvSpPr>
          <p:nvPr>
            <p:ph sz="half" idx="1"/>
          </p:nvPr>
        </p:nvSpPr>
        <p:spPr/>
        <p:txBody>
          <a:bodyPr>
            <a:normAutofit fontScale="77500" lnSpcReduction="20000"/>
          </a:bodyPr>
          <a:lstStyle/>
          <a:p>
            <a:pPr algn="just"/>
            <a:r>
              <a:rPr lang="en-US" dirty="0" smtClean="0">
                <a:latin typeface="Times New Roman" pitchFamily="18" charset="0"/>
                <a:cs typeface="Times New Roman" pitchFamily="18" charset="0"/>
              </a:rPr>
              <a:t>Limited IT infrastructure of the MOJ: no budget for upgrading =&gt; failing to meet the requirements of accessing and saving data of 63 provinces =&gt; must implement step by step, specifically:</a:t>
            </a:r>
          </a:p>
          <a:p>
            <a:pPr algn="just">
              <a:buNone/>
            </a:pPr>
            <a:r>
              <a:rPr lang="en-US" dirty="0" smtClean="0">
                <a:latin typeface="Times New Roman" pitchFamily="18" charset="0"/>
                <a:cs typeface="Times New Roman" pitchFamily="18" charset="0"/>
              </a:rPr>
              <a:t>      + 2016 - 2017: 17/63 provinces;</a:t>
            </a:r>
          </a:p>
          <a:p>
            <a:pPr algn="just">
              <a:buNone/>
            </a:pPr>
            <a:r>
              <a:rPr lang="en-US" dirty="0" smtClean="0">
                <a:latin typeface="Times New Roman" pitchFamily="18" charset="0"/>
                <a:cs typeface="Times New Roman" pitchFamily="18" charset="0"/>
              </a:rPr>
              <a:t>      + Expected: 2018: 28/63 provinces, 2019: 50/63 provinces. </a:t>
            </a:r>
          </a:p>
          <a:p>
            <a:pPr algn="just">
              <a:buNone/>
            </a:pPr>
            <a:r>
              <a:rPr lang="en-US" dirty="0" smtClean="0">
                <a:latin typeface="Times New Roman" pitchFamily="18" charset="0"/>
                <a:cs typeface="Times New Roman" pitchFamily="18" charset="0"/>
              </a:rPr>
              <a:t>=&gt; It is very difficult to have fully National e-CR database by 2020.</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000" dirty="0" smtClean="0"/>
              <a:t>3.1. Difficulties in implementing e-CR database</a:t>
            </a:r>
            <a:endParaRPr lang="en-US" sz="2000" dirty="0"/>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Limited infrastructure in local civil registration agencies: many localities have no electricity, Internet, no PC, so it is difficult to deploy e-CR system.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smtClean="0"/>
              <a:t>3.2. Training and re-training</a:t>
            </a:r>
            <a:endParaRPr lang="en-US" dirty="0"/>
          </a:p>
        </p:txBody>
      </p:sp>
      <p:sp>
        <p:nvSpPr>
          <p:cNvPr id="3" name="Content Placeholder 2"/>
          <p:cNvSpPr>
            <a:spLocks noGrp="1"/>
          </p:cNvSpPr>
          <p:nvPr>
            <p:ph idx="1"/>
          </p:nvPr>
        </p:nvSpPr>
        <p:spPr/>
        <p:txBody>
          <a:bodyPr>
            <a:normAutofit/>
          </a:bodyPr>
          <a:lstStyle/>
          <a:p>
            <a:pPr algn="just"/>
            <a:r>
              <a:rPr lang="en-US" dirty="0" smtClean="0"/>
              <a:t>Limited capacity of civil registrars (knowledge of vital statistics, analysis of civil registration data, other skills…etc);</a:t>
            </a:r>
          </a:p>
          <a:p>
            <a:pPr algn="just"/>
            <a:r>
              <a:rPr lang="en-US" dirty="0" smtClean="0"/>
              <a:t>Lacking of lecturers, reporters &gt;&lt; civil registrars in 11,000 communes and 700 districts in whole country.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3.3. Other Shortcomings:</a:t>
            </a:r>
            <a:endParaRPr lang="en-US" sz="2000" dirty="0"/>
          </a:p>
        </p:txBody>
      </p:sp>
      <p:sp>
        <p:nvSpPr>
          <p:cNvPr id="3" name="Content Placeholder 2"/>
          <p:cNvSpPr>
            <a:spLocks noGrp="1"/>
          </p:cNvSpPr>
          <p:nvPr>
            <p:ph idx="1"/>
          </p:nvPr>
        </p:nvSpPr>
        <p:spPr>
          <a:xfrm>
            <a:off x="457199" y="1417638"/>
            <a:ext cx="7445023" cy="3739943"/>
          </a:xfrm>
        </p:spPr>
        <p:txBody>
          <a:bodyPr>
            <a:noAutofit/>
          </a:bodyPr>
          <a:lstStyle/>
          <a:p>
            <a:pPr algn="just"/>
            <a:r>
              <a:rPr lang="en-US" sz="2000" dirty="0" smtClean="0"/>
              <a:t>Coordination mechanism among key stakeholders in providing data and vital statistics;</a:t>
            </a:r>
          </a:p>
          <a:p>
            <a:pPr algn="just"/>
            <a:r>
              <a:rPr lang="en-US" sz="2000" dirty="0" smtClean="0"/>
              <a:t>ICD-10 has not been applied in the health sector. =&gt; Can not code the </a:t>
            </a:r>
            <a:r>
              <a:rPr lang="en-US" sz="2000" dirty="0" err="1" smtClean="0"/>
              <a:t>CoD</a:t>
            </a:r>
            <a:r>
              <a:rPr lang="en-US" sz="2000" dirty="0" smtClean="0"/>
              <a:t> in accordance with international standards;</a:t>
            </a:r>
          </a:p>
          <a:p>
            <a:pPr algn="just"/>
            <a:r>
              <a:rPr lang="en-US" sz="2000" dirty="0" smtClean="0"/>
              <a:t>Criteria for vital statistics are not consistent, not suitable for international standards =&gt; Vital statistics report has not been developed as required.</a:t>
            </a:r>
          </a:p>
        </p:txBody>
      </p:sp>
      <p:grpSp>
        <p:nvGrpSpPr>
          <p:cNvPr id="16" name="Group 15"/>
          <p:cNvGrpSpPr/>
          <p:nvPr/>
        </p:nvGrpSpPr>
        <p:grpSpPr>
          <a:xfrm>
            <a:off x="887411" y="5786715"/>
            <a:ext cx="7369178" cy="1071285"/>
            <a:chOff x="790685" y="5397781"/>
            <a:chExt cx="7369178" cy="1071285"/>
          </a:xfrm>
        </p:grpSpPr>
        <p:pic>
          <p:nvPicPr>
            <p:cNvPr id="10" name="Picture 9" descr="ministries-interior.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0685" y="5397781"/>
              <a:ext cx="1613434" cy="1071285"/>
            </a:xfrm>
            <a:prstGeom prst="rect">
              <a:avLst/>
            </a:prstGeom>
          </p:spPr>
        </p:pic>
        <p:pic>
          <p:nvPicPr>
            <p:cNvPr id="11" name="Picture 10" descr="ministries-health.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65576" y="5397781"/>
              <a:ext cx="958519" cy="1069117"/>
            </a:xfrm>
            <a:prstGeom prst="rect">
              <a:avLst/>
            </a:prstGeom>
          </p:spPr>
        </p:pic>
        <p:pic>
          <p:nvPicPr>
            <p:cNvPr id="12" name="Picture 11" descr="ministries-justice.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04548" y="5397781"/>
              <a:ext cx="958519" cy="1069117"/>
            </a:xfrm>
            <a:prstGeom prst="rect">
              <a:avLst/>
            </a:prstGeom>
          </p:spPr>
        </p:pic>
        <p:pic>
          <p:nvPicPr>
            <p:cNvPr id="13" name="Picture 12" descr="ministries-planning-nsos.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119661" y="5397781"/>
              <a:ext cx="1301156" cy="1069117"/>
            </a:xfrm>
            <a:prstGeom prst="rect">
              <a:avLst/>
            </a:prstGeom>
          </p:spPr>
        </p:pic>
        <p:pic>
          <p:nvPicPr>
            <p:cNvPr id="14" name="Picture 13" descr="ministries-dps.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526911" y="5397781"/>
              <a:ext cx="1632952" cy="1069117"/>
            </a:xfrm>
            <a:prstGeom prst="rect">
              <a:avLst/>
            </a:prstGeom>
          </p:spPr>
        </p:pic>
      </p:grpSp>
    </p:spTree>
    <p:extLst>
      <p:ext uri="{BB962C8B-B14F-4D97-AF65-F5344CB8AC3E}">
        <p14:creationId xmlns:p14="http://schemas.microsoft.com/office/powerpoint/2010/main" xmlns="" val="3810412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IV. Recommendations</a:t>
            </a:r>
            <a:endParaRPr lang="en-US" dirty="0"/>
          </a:p>
        </p:txBody>
      </p:sp>
      <p:sp>
        <p:nvSpPr>
          <p:cNvPr id="3" name="Content Placeholder 2"/>
          <p:cNvSpPr>
            <a:spLocks noGrp="1"/>
          </p:cNvSpPr>
          <p:nvPr>
            <p:ph idx="1"/>
          </p:nvPr>
        </p:nvSpPr>
        <p:spPr/>
        <p:txBody>
          <a:bodyPr>
            <a:normAutofit/>
          </a:bodyPr>
          <a:lstStyle/>
          <a:p>
            <a:pPr algn="just"/>
            <a:r>
              <a:rPr lang="en-US" b="1" dirty="0" smtClean="0"/>
              <a:t>ESCAP: </a:t>
            </a:r>
            <a:r>
              <a:rPr lang="en-US" dirty="0" smtClean="0"/>
              <a:t>support to train and retrain for legal staff of MOJ with specialized knowledge and skills on CRVS, especially national report developing skills (</a:t>
            </a:r>
            <a:r>
              <a:rPr lang="en-US" dirty="0" err="1" smtClean="0"/>
              <a:t>Eg</a:t>
            </a:r>
            <a:r>
              <a:rPr lang="en-US" dirty="0" smtClean="0"/>
              <a:t>: vital </a:t>
            </a:r>
            <a:r>
              <a:rPr lang="en-US" dirty="0" err="1" smtClean="0"/>
              <a:t>staictics</a:t>
            </a:r>
            <a:r>
              <a:rPr lang="en-US" dirty="0" smtClean="0"/>
              <a:t> report; the second report in 2019 ...); inform fully on the implementation of CRVS Decade...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Recommendations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smtClean="0"/>
              <a:t>Development partners, UN agencies: </a:t>
            </a:r>
            <a:r>
              <a:rPr lang="en-US" dirty="0" smtClean="0"/>
              <a:t>consider funding support to implement the CRVS Plan of Vietnam:</a:t>
            </a:r>
          </a:p>
          <a:p>
            <a:pPr algn="just">
              <a:buNone/>
            </a:pPr>
            <a:r>
              <a:rPr lang="en-US" dirty="0" smtClean="0"/>
              <a:t>+ Organizing surveys and learning experiences in countries that have successfully implemented CRVS;</a:t>
            </a:r>
          </a:p>
          <a:p>
            <a:pPr algn="just">
              <a:buNone/>
            </a:pPr>
            <a:r>
              <a:rPr lang="en-US" dirty="0" smtClean="0"/>
              <a:t>+ Funding one part of the cost for buying software to digitize historical civil registration data; implementing e-CR software, coding </a:t>
            </a:r>
            <a:r>
              <a:rPr lang="en-US" dirty="0" err="1" smtClean="0"/>
              <a:t>CoD</a:t>
            </a:r>
            <a:r>
              <a:rPr lang="en-US" dirty="0" smtClean="0"/>
              <a:t>...;</a:t>
            </a:r>
          </a:p>
          <a:p>
            <a:pPr algn="just">
              <a:buNone/>
            </a:pPr>
            <a:r>
              <a:rPr lang="en-US" dirty="0" smtClean="0"/>
              <a:t>+ Continue to provide effective support to conduct CRVS activities upcoming time.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8" y="1600200"/>
            <a:ext cx="7445023" cy="4525963"/>
          </a:xfrm>
        </p:spPr>
        <p:txBody>
          <a:bodyPr>
            <a:normAutofit fontScale="77500" lnSpcReduction="20000"/>
          </a:bodyPr>
          <a:lstStyle/>
          <a:p>
            <a:pPr marL="171450" indent="-171450" algn="just">
              <a:buNone/>
            </a:pPr>
            <a:r>
              <a:rPr lang="en-GB" dirty="0" smtClean="0"/>
              <a:t>Two outcome documents from the Ministerial Conference:</a:t>
            </a:r>
          </a:p>
          <a:p>
            <a:pPr marL="171450" indent="-171450" algn="just">
              <a:buNone/>
            </a:pPr>
            <a:endParaRPr lang="en-GB" dirty="0" smtClean="0"/>
          </a:p>
          <a:p>
            <a:pPr marL="685800" lvl="1" indent="-228600" algn="just">
              <a:buFont typeface="+mj-lt"/>
              <a:buAutoNum type="arabicPeriod"/>
            </a:pPr>
            <a:r>
              <a:rPr lang="en-GB" dirty="0" smtClean="0"/>
              <a:t>A Ministerial Declaration to ‘Get Every One In The Picture’</a:t>
            </a:r>
          </a:p>
          <a:p>
            <a:pPr marL="685800" lvl="1" indent="-228600" algn="just">
              <a:buFont typeface="+mj-lt"/>
              <a:buAutoNum type="arabicPeriod"/>
            </a:pPr>
            <a:r>
              <a:rPr lang="en-GB" dirty="0" smtClean="0"/>
              <a:t>A Regional Action Framework for the Decade, which contains 3 goals that you can see on the bottom right</a:t>
            </a:r>
          </a:p>
          <a:p>
            <a:pPr marL="1143000" lvl="2" indent="-228600" algn="just">
              <a:buFont typeface="Arial" panose="020B0604020202020204" pitchFamily="34" charset="0"/>
              <a:buChar char="•"/>
            </a:pPr>
            <a:r>
              <a:rPr lang="en-GB" sz="2400" dirty="0" smtClean="0"/>
              <a:t>Universal civil registration (blue icon)</a:t>
            </a:r>
          </a:p>
          <a:p>
            <a:pPr marL="1143000" lvl="2" indent="-228600" algn="just">
              <a:spcBef>
                <a:spcPts val="0"/>
              </a:spcBef>
              <a:buSzTx/>
              <a:buFont typeface="Arial" panose="020B0604020202020204" pitchFamily="34" charset="0"/>
              <a:buChar char="•"/>
              <a:defRPr/>
            </a:pPr>
            <a:r>
              <a:rPr lang="en-GB" sz="2400" dirty="0" smtClean="0"/>
              <a:t>All individuals are provided with legal documents to claim identity and ensuing rights (red icon)</a:t>
            </a:r>
          </a:p>
          <a:p>
            <a:pPr marL="1143000" lvl="2" indent="-228600" algn="just">
              <a:buFont typeface="Arial" panose="020B0604020202020204" pitchFamily="34" charset="0"/>
              <a:buChar char="•"/>
            </a:pPr>
            <a:r>
              <a:rPr lang="en-GB" sz="2400" dirty="0" smtClean="0"/>
              <a:t>Accurate, complete and timely vital statistics (green icon) </a:t>
            </a:r>
          </a:p>
          <a:p>
            <a:pPr marL="457200" lvl="1" indent="0" algn="just">
              <a:buFont typeface="Arial" pitchFamily="34" charset="0"/>
              <a:buNone/>
            </a:pPr>
            <a:endParaRPr lang="en-GB" dirty="0" smtClean="0"/>
          </a:p>
          <a:p>
            <a:pPr marL="457200" lvl="1" indent="0" algn="just">
              <a:buFont typeface="Arial" pitchFamily="34" charset="0"/>
              <a:buNone/>
            </a:pPr>
            <a:r>
              <a:rPr lang="en-GB" dirty="0" smtClean="0"/>
              <a:t>The Regional Action Framework have 7 areas of action, and under each of the goals a framework of targets that each country would set individually, for example by 2024, 99% of births shall be registered and 80% of deaths shall be registered. </a:t>
            </a:r>
          </a:p>
          <a:p>
            <a:pPr marL="457200" lvl="1" indent="0">
              <a:buFont typeface="Arial" pitchFamily="34" charset="0"/>
              <a:buNone/>
            </a:pPr>
            <a:endParaRPr lang="en-GB" dirty="0" smtClean="0"/>
          </a:p>
          <a:p>
            <a:pPr algn="ctr">
              <a:spcBef>
                <a:spcPts val="1800"/>
              </a:spcBef>
              <a:buSzPct val="100000"/>
              <a:buNone/>
            </a:pPr>
            <a:endParaRPr lang="en-US" sz="4000" dirty="0"/>
          </a:p>
        </p:txBody>
      </p:sp>
      <p:sp>
        <p:nvSpPr>
          <p:cNvPr id="4" name="Title 3"/>
          <p:cNvSpPr>
            <a:spLocks noGrp="1"/>
          </p:cNvSpPr>
          <p:nvPr>
            <p:ph type="title"/>
          </p:nvPr>
        </p:nvSpPr>
        <p:spPr>
          <a:xfrm>
            <a:off x="457200" y="274638"/>
            <a:ext cx="7719646" cy="1143000"/>
          </a:xfrm>
        </p:spPr>
        <p:txBody>
          <a:bodyPr>
            <a:normAutofit/>
          </a:bodyPr>
          <a:lstStyle/>
          <a:p>
            <a:pPr algn="ctr"/>
            <a:r>
              <a:rPr lang="en-US" sz="2000" dirty="0" smtClean="0"/>
              <a:t>1.1. 3 Goals of the RAF:</a:t>
            </a:r>
            <a:br>
              <a:rPr lang="en-US" sz="2000" dirty="0" smtClean="0"/>
            </a:br>
            <a:endParaRPr lang="en-US" sz="2000" dirty="0"/>
          </a:p>
        </p:txBody>
      </p:sp>
      <p:pic>
        <p:nvPicPr>
          <p:cNvPr id="6" name="Picture 5" descr="Icon_Goal_VitalSta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02221" y="5063310"/>
            <a:ext cx="1280883" cy="1480912"/>
          </a:xfrm>
          <a:prstGeom prst="rect">
            <a:avLst/>
          </a:prstGeom>
        </p:spPr>
      </p:pic>
      <p:pic>
        <p:nvPicPr>
          <p:cNvPr id="7" name="Picture 6" descr="Icon_Goal_CivilReg.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02221" y="2101190"/>
            <a:ext cx="1282766" cy="1481060"/>
          </a:xfrm>
          <a:prstGeom prst="rect">
            <a:avLst/>
          </a:prstGeom>
        </p:spPr>
      </p:pic>
      <p:pic>
        <p:nvPicPr>
          <p:cNvPr id="8" name="Picture 7" descr="Icon_Goal_LegalDocs.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902221" y="3582250"/>
            <a:ext cx="1282766" cy="1481060"/>
          </a:xfrm>
          <a:prstGeom prst="rect">
            <a:avLst/>
          </a:prstGeom>
        </p:spPr>
      </p:pic>
    </p:spTree>
    <p:extLst>
      <p:ext uri="{BB962C8B-B14F-4D97-AF65-F5344CB8AC3E}">
        <p14:creationId xmlns:p14="http://schemas.microsoft.com/office/powerpoint/2010/main" xmlns="" val="1384135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Recommendations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smtClean="0"/>
              <a:t>MOJ – NFP of Vietnam:</a:t>
            </a:r>
          </a:p>
          <a:p>
            <a:pPr algn="just">
              <a:buNone/>
            </a:pPr>
            <a:r>
              <a:rPr lang="en-US" dirty="0" smtClean="0"/>
              <a:t>+ To coordinate with key stakeholders to implement the CRVS Program and the plan of MOJ effectively;</a:t>
            </a:r>
          </a:p>
          <a:p>
            <a:pPr algn="just">
              <a:buNone/>
            </a:pPr>
            <a:r>
              <a:rPr lang="en-US" dirty="0" smtClean="0"/>
              <a:t>+ To strengthen training and re-training for civil registrars at all levels;</a:t>
            </a:r>
          </a:p>
          <a:p>
            <a:pPr algn="just">
              <a:buNone/>
            </a:pPr>
            <a:r>
              <a:rPr lang="en-US" dirty="0" smtClean="0"/>
              <a:t>+ Implement IT application, develop e-CR database in order to connect and issue PIN for children as well as provide core individual information for National Database on Population (By 2020, National Database on Population and PIN has been finalized).</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Thank you!</a:t>
            </a:r>
            <a:endParaRPr lang="en-US" dirty="0"/>
          </a:p>
        </p:txBody>
      </p:sp>
      <p:sp>
        <p:nvSpPr>
          <p:cNvPr id="4" name="Content Placeholder 3"/>
          <p:cNvSpPr>
            <a:spLocks noGrp="1"/>
          </p:cNvSpPr>
          <p:nvPr>
            <p:ph sz="half" idx="1"/>
          </p:nvPr>
        </p:nvSpPr>
        <p:spPr>
          <a:xfrm>
            <a:off x="4648200" y="1417638"/>
            <a:ext cx="4038600" cy="4708525"/>
          </a:xfrm>
        </p:spPr>
        <p:txBody>
          <a:bodyPr>
            <a:noAutofit/>
          </a:bodyPr>
          <a:lstStyle/>
          <a:p>
            <a:pPr>
              <a:buNone/>
            </a:pPr>
            <a:r>
              <a:rPr lang="en-US" sz="2000" dirty="0" smtClean="0"/>
              <a:t>Website of MOJ of Vietnam:</a:t>
            </a:r>
          </a:p>
          <a:p>
            <a:pPr>
              <a:buNone/>
            </a:pPr>
            <a:r>
              <a:rPr lang="en-US" sz="2000" dirty="0" smtClean="0"/>
              <a:t>http://www.moj.gov.vn .</a:t>
            </a:r>
          </a:p>
          <a:p>
            <a:pPr>
              <a:buNone/>
            </a:pPr>
            <a:endParaRPr lang="en-US" sz="2000" dirty="0" smtClean="0"/>
          </a:p>
          <a:p>
            <a:pPr>
              <a:buNone/>
            </a:pPr>
            <a:endParaRPr lang="en-US" sz="2000" dirty="0"/>
          </a:p>
          <a:p>
            <a:endParaRPr lang="en-US" sz="2000" dirty="0"/>
          </a:p>
        </p:txBody>
      </p:sp>
      <p:pic>
        <p:nvPicPr>
          <p:cNvPr id="5" name="Picture Placeholder 4" descr="0-434b4.jpg"/>
          <p:cNvPicPr>
            <a:picLocks noGrp="1" noChangeAspect="1"/>
          </p:cNvPicPr>
          <p:nvPr>
            <p:ph type="pic" sz="quarter" idx="11"/>
          </p:nvPr>
        </p:nvPicPr>
        <p:blipFill>
          <a:blip r:embed="rId3"/>
          <a:srcRect t="736" b="736"/>
          <a:stretch>
            <a:fillRect/>
          </a:stretch>
        </p:blipFill>
        <p:spPr>
          <a:xfrm rot="21173274">
            <a:off x="403225" y="2813050"/>
            <a:ext cx="3816350" cy="2346325"/>
          </a:xfrm>
        </p:spPr>
      </p:pic>
    </p:spTree>
    <p:extLst>
      <p:ext uri="{BB962C8B-B14F-4D97-AF65-F5344CB8AC3E}">
        <p14:creationId xmlns:p14="http://schemas.microsoft.com/office/powerpoint/2010/main" xmlns="" val="3472499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0"/>
            <a:ext cx="8321040" cy="4525963"/>
          </a:xfrm>
        </p:spPr>
        <p:txBody>
          <a:bodyPr>
            <a:normAutofit/>
          </a:bodyPr>
          <a:lstStyle/>
          <a:p>
            <a:pPr algn="just">
              <a:buNone/>
            </a:pPr>
            <a:r>
              <a:rPr lang="en-AU" b="1" dirty="0" smtClean="0"/>
              <a:t>Goal 1: Birth and Death registration</a:t>
            </a:r>
          </a:p>
          <a:p>
            <a:pPr algn="just"/>
            <a:r>
              <a:rPr lang="en-AU" b="1" dirty="0" smtClean="0"/>
              <a:t>Target 1.A</a:t>
            </a:r>
            <a:r>
              <a:rPr lang="en-AU" dirty="0" smtClean="0"/>
              <a:t>. By 2024, at least </a:t>
            </a:r>
            <a:r>
              <a:rPr lang="en-AU" b="1" dirty="0" smtClean="0"/>
              <a:t>97%</a:t>
            </a:r>
            <a:r>
              <a:rPr lang="en-AU" dirty="0" smtClean="0"/>
              <a:t> of births are registered.</a:t>
            </a:r>
          </a:p>
          <a:p>
            <a:pPr algn="just"/>
            <a:r>
              <a:rPr lang="en-AU" b="1" dirty="0" smtClean="0"/>
              <a:t>Target 1.D.</a:t>
            </a:r>
            <a:r>
              <a:rPr lang="en-AU" dirty="0" smtClean="0"/>
              <a:t> By 2024, at least </a:t>
            </a:r>
            <a:r>
              <a:rPr lang="en-AU" b="1" dirty="0" smtClean="0"/>
              <a:t>90% </a:t>
            </a:r>
            <a:r>
              <a:rPr lang="en-AU" dirty="0" smtClean="0"/>
              <a:t>of all deaths are registered.</a:t>
            </a:r>
          </a:p>
          <a:p>
            <a:pPr algn="just"/>
            <a:r>
              <a:rPr lang="en-AU" b="1" dirty="0" smtClean="0"/>
              <a:t>Target 1.E</a:t>
            </a:r>
            <a:r>
              <a:rPr lang="en-AU" dirty="0" smtClean="0"/>
              <a:t>. By 2024, at least </a:t>
            </a:r>
            <a:r>
              <a:rPr lang="en-AU" b="1" dirty="0" smtClean="0"/>
              <a:t>80% </a:t>
            </a:r>
            <a:r>
              <a:rPr lang="en-AU" dirty="0" smtClean="0"/>
              <a:t>of all deaths recorded by the health sector have a medically certified cause of death recorded using the international form of the death certificate.</a:t>
            </a:r>
            <a:endParaRPr lang="en-US" dirty="0" smtClean="0"/>
          </a:p>
          <a:p>
            <a:endParaRPr lang="en-AU" dirty="0" smtClean="0"/>
          </a:p>
          <a:p>
            <a:endParaRPr lang="en-US" sz="1800" dirty="0" smtClean="0"/>
          </a:p>
          <a:p>
            <a:endParaRPr lang="en-AU" dirty="0" smtClean="0"/>
          </a:p>
          <a:p>
            <a:endParaRPr lang="en-AU" dirty="0" smtClean="0"/>
          </a:p>
        </p:txBody>
      </p:sp>
      <p:pic>
        <p:nvPicPr>
          <p:cNvPr id="5" name="Content Placeholder 4">
            <a:extLst>
              <a:ext uri="{FF2B5EF4-FFF2-40B4-BE49-F238E27FC236}">
                <a16:creationId xmlns:a16="http://schemas.microsoft.com/office/drawing/2014/main" xmlns="" id="{1D1698DF-B9C3-4017-8632-C6633D16EE4E}"/>
              </a:ext>
            </a:extLst>
          </p:cNvPr>
          <p:cNvPicPr>
            <a:picLocks noGrp="1" noChangeAspect="1"/>
          </p:cNvPicPr>
          <p:nvPr>
            <p:ph sz="half" idx="2"/>
          </p:nvPr>
        </p:nvPicPr>
        <p:blipFill>
          <a:blip r:embed="rId3"/>
          <a:stretch>
            <a:fillRect/>
          </a:stretch>
        </p:blipFill>
        <p:spPr>
          <a:xfrm>
            <a:off x="6802100" y="-660790"/>
            <a:ext cx="3029975" cy="3023878"/>
          </a:xfrm>
          <a:prstGeom prst="rect">
            <a:avLst/>
          </a:prstGeom>
        </p:spPr>
      </p:pic>
      <p:sp>
        <p:nvSpPr>
          <p:cNvPr id="4" name="Title 3"/>
          <p:cNvSpPr>
            <a:spLocks noGrp="1"/>
          </p:cNvSpPr>
          <p:nvPr>
            <p:ph type="title"/>
          </p:nvPr>
        </p:nvSpPr>
        <p:spPr/>
        <p:txBody>
          <a:bodyPr>
            <a:normAutofit/>
          </a:bodyPr>
          <a:lstStyle/>
          <a:p>
            <a:pPr algn="just"/>
            <a:r>
              <a:rPr lang="en-US" sz="2500" dirty="0" smtClean="0"/>
              <a:t>1.2. The most important targets setting in the 1</a:t>
            </a:r>
            <a:r>
              <a:rPr lang="en-US" sz="2500" baseline="30000" dirty="0" smtClean="0"/>
              <a:t>st</a:t>
            </a:r>
            <a:r>
              <a:rPr lang="en-US" sz="2500" dirty="0" smtClean="0"/>
              <a:t> report on CRVS (2016)</a:t>
            </a:r>
            <a:endParaRPr lang="en-US" sz="2500" dirty="0"/>
          </a:p>
        </p:txBody>
      </p:sp>
    </p:spTree>
    <p:extLst>
      <p:ext uri="{BB962C8B-B14F-4D97-AF65-F5344CB8AC3E}">
        <p14:creationId xmlns:p14="http://schemas.microsoft.com/office/powerpoint/2010/main" xmlns="" val="1140041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t>1.2. The most important targets setting in the 1</a:t>
            </a:r>
            <a:r>
              <a:rPr lang="en-US" sz="2000" baseline="30000" dirty="0" smtClean="0"/>
              <a:t>st</a:t>
            </a:r>
            <a:r>
              <a:rPr lang="en-US" sz="2000" dirty="0" smtClean="0"/>
              <a:t> report on CRVS (2016)</a:t>
            </a:r>
            <a:endParaRPr lang="en-US" sz="2000" dirty="0"/>
          </a:p>
        </p:txBody>
      </p:sp>
      <p:sp>
        <p:nvSpPr>
          <p:cNvPr id="2" name="Content Placeholder 1"/>
          <p:cNvSpPr>
            <a:spLocks noGrp="1"/>
          </p:cNvSpPr>
          <p:nvPr>
            <p:ph idx="1"/>
          </p:nvPr>
        </p:nvSpPr>
        <p:spPr/>
        <p:txBody>
          <a:bodyPr>
            <a:normAutofit/>
          </a:bodyPr>
          <a:lstStyle/>
          <a:p>
            <a:pPr>
              <a:spcBef>
                <a:spcPts val="1800"/>
              </a:spcBef>
              <a:buBlip>
                <a:blip r:embed="rId3"/>
              </a:buBlip>
            </a:pPr>
            <a:r>
              <a:rPr lang="en-US" b="1" dirty="0" smtClean="0"/>
              <a:t>Goal 2: </a:t>
            </a:r>
            <a:r>
              <a:rPr lang="en-AU" b="1" dirty="0" smtClean="0"/>
              <a:t>Legal documentation </a:t>
            </a:r>
            <a:endParaRPr lang="en-US" b="1" dirty="0" smtClean="0"/>
          </a:p>
          <a:p>
            <a:pPr algn="just">
              <a:spcBef>
                <a:spcPts val="1800"/>
              </a:spcBef>
              <a:buBlip>
                <a:blip r:embed="rId3"/>
              </a:buBlip>
            </a:pPr>
            <a:r>
              <a:rPr lang="en-AU" sz="2800" b="1" dirty="0" smtClean="0"/>
              <a:t>Target 2.A. </a:t>
            </a:r>
            <a:r>
              <a:rPr lang="en-AU" sz="2800" dirty="0" smtClean="0"/>
              <a:t>By 2024, </a:t>
            </a:r>
            <a:r>
              <a:rPr lang="en-AU" sz="2800" b="1" dirty="0" smtClean="0"/>
              <a:t>100% </a:t>
            </a:r>
            <a:r>
              <a:rPr lang="en-AU" sz="2800" dirty="0" smtClean="0"/>
              <a:t>of all births registered are accompanied with the issuance of an official birth certificate that includes, as a minimum, basic individual’s information;</a:t>
            </a:r>
          </a:p>
          <a:p>
            <a:pPr algn="just">
              <a:spcBef>
                <a:spcPts val="1800"/>
              </a:spcBef>
              <a:buBlip>
                <a:blip r:embed="rId3"/>
              </a:buBlip>
            </a:pPr>
            <a:r>
              <a:rPr lang="en-AU" sz="2800" b="1" dirty="0" smtClean="0"/>
              <a:t>Target 2.B</a:t>
            </a:r>
            <a:r>
              <a:rPr lang="en-AU" sz="2800" dirty="0" smtClean="0"/>
              <a:t>. By 2024, </a:t>
            </a:r>
            <a:r>
              <a:rPr lang="en-AU" sz="2800" b="1" dirty="0" smtClean="0"/>
              <a:t>100%</a:t>
            </a:r>
            <a:r>
              <a:rPr lang="en-AU" sz="2800" dirty="0" smtClean="0"/>
              <a:t> of all deaths registered are accompanied with the issuance of an official death certificate which includes, as a minimum, the deceased’s name, date of death, sex, and age.</a:t>
            </a:r>
            <a:endParaRPr lang="en-US" dirty="0"/>
          </a:p>
        </p:txBody>
      </p:sp>
    </p:spTree>
    <p:extLst>
      <p:ext uri="{BB962C8B-B14F-4D97-AF65-F5344CB8AC3E}">
        <p14:creationId xmlns:p14="http://schemas.microsoft.com/office/powerpoint/2010/main" xmlns="" val="4077467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1.2. The most important targets setting in the 1</a:t>
            </a:r>
            <a:r>
              <a:rPr lang="en-US" sz="2000" baseline="30000" dirty="0" smtClean="0"/>
              <a:t>st</a:t>
            </a:r>
            <a:r>
              <a:rPr lang="en-US" sz="2000" dirty="0" smtClean="0"/>
              <a:t> report on CRVS (2016)</a:t>
            </a:r>
            <a:endParaRPr lang="en-US" sz="2000" dirty="0"/>
          </a:p>
        </p:txBody>
      </p:sp>
      <p:sp>
        <p:nvSpPr>
          <p:cNvPr id="3" name="Content Placeholder 2"/>
          <p:cNvSpPr>
            <a:spLocks noGrp="1"/>
          </p:cNvSpPr>
          <p:nvPr>
            <p:ph idx="1"/>
          </p:nvPr>
        </p:nvSpPr>
        <p:spPr/>
        <p:txBody>
          <a:bodyPr>
            <a:normAutofit fontScale="92500" lnSpcReduction="20000"/>
          </a:bodyPr>
          <a:lstStyle/>
          <a:p>
            <a:r>
              <a:rPr lang="en-AU" b="1" dirty="0" smtClean="0"/>
              <a:t>Goal 3: Vital statistics</a:t>
            </a:r>
          </a:p>
          <a:p>
            <a:pPr algn="just"/>
            <a:r>
              <a:rPr lang="en-AU" b="1" dirty="0" smtClean="0"/>
              <a:t>3.B.</a:t>
            </a:r>
            <a:r>
              <a:rPr lang="en-AU" dirty="0" smtClean="0"/>
              <a:t>	By 2024, </a:t>
            </a:r>
            <a:r>
              <a:rPr lang="en-AU" b="1" dirty="0" smtClean="0"/>
              <a:t>80%</a:t>
            </a:r>
            <a:r>
              <a:rPr lang="en-AU" dirty="0" smtClean="0"/>
              <a:t> annual nationally representative statistics on deaths – disaggregated by age, sex, cause of death defined by ICD (latest version as appropriate) – are produced from registration records or other valid administrative data sources.</a:t>
            </a:r>
          </a:p>
          <a:p>
            <a:pPr algn="just"/>
            <a:r>
              <a:rPr lang="en-AU" b="1" dirty="0" smtClean="0"/>
              <a:t>3.F</a:t>
            </a:r>
            <a:r>
              <a:rPr lang="en-AU" dirty="0" smtClean="0"/>
              <a:t>.	By 2022, key summary tabulations of vital statistics on births and deaths using registration records as the primary source, are made available annually.</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000" dirty="0" smtClean="0"/>
              <a:t>1.2. The most important goals and targets setting in the CRVS Plan for the period of 2017 -2024</a:t>
            </a:r>
            <a:endParaRPr lang="en-US" sz="2000" dirty="0"/>
          </a:p>
        </p:txBody>
      </p:sp>
      <p:sp>
        <p:nvSpPr>
          <p:cNvPr id="3" name="Content Placeholder 2"/>
          <p:cNvSpPr>
            <a:spLocks noGrp="1"/>
          </p:cNvSpPr>
          <p:nvPr>
            <p:ph idx="1"/>
          </p:nvPr>
        </p:nvSpPr>
        <p:spPr/>
        <p:txBody>
          <a:bodyPr>
            <a:normAutofit lnSpcReduction="10000"/>
          </a:bodyPr>
          <a:lstStyle/>
          <a:p>
            <a:pPr>
              <a:buNone/>
            </a:pPr>
            <a:r>
              <a:rPr lang="vi-VN" dirty="0" smtClean="0"/>
              <a:t>1</a:t>
            </a:r>
            <a:r>
              <a:rPr lang="en-US" dirty="0" smtClean="0"/>
              <a:t>.2.1</a:t>
            </a:r>
            <a:r>
              <a:rPr lang="vi-VN" dirty="0" smtClean="0"/>
              <a:t>. </a:t>
            </a:r>
            <a:r>
              <a:rPr lang="en-US" dirty="0" smtClean="0"/>
              <a:t>Overall Goals:</a:t>
            </a:r>
            <a:endParaRPr lang="vi-VN" dirty="0" smtClean="0"/>
          </a:p>
          <a:p>
            <a:pPr algn="just"/>
            <a:r>
              <a:rPr lang="en-GB" dirty="0" smtClean="0"/>
              <a:t>To ensure everyone is provided with legal documentation of civil registration;</a:t>
            </a:r>
            <a:endParaRPr lang="en-US" dirty="0" smtClean="0"/>
          </a:p>
          <a:p>
            <a:pPr algn="just"/>
            <a:r>
              <a:rPr lang="en-GB" dirty="0" smtClean="0"/>
              <a:t>Vital statistics are completely, accurately and timely produced and aggregated, with indicators in accordance with the international standards;</a:t>
            </a:r>
            <a:endParaRPr lang="en-US" dirty="0" smtClean="0"/>
          </a:p>
          <a:p>
            <a:pPr algn="just"/>
            <a:r>
              <a:rPr lang="en-GB" dirty="0" smtClean="0"/>
              <a:t>To ensure consistent coordination mechanism among related sectors from the central to local levels.</a:t>
            </a: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images.jpg"/>
          <p:cNvPicPr>
            <a:picLocks noGrp="1" noChangeAspect="1"/>
          </p:cNvPicPr>
          <p:nvPr>
            <p:ph type="pic" sz="quarter" idx="11"/>
          </p:nvPr>
        </p:nvPicPr>
        <p:blipFill>
          <a:blip r:embed="rId2"/>
          <a:srcRect t="47" b="47"/>
          <a:stretch>
            <a:fillRect/>
          </a:stretch>
        </p:blipFill>
        <p:spPr/>
      </p:pic>
      <p:sp>
        <p:nvSpPr>
          <p:cNvPr id="3" name="Title 2"/>
          <p:cNvSpPr>
            <a:spLocks noGrp="1"/>
          </p:cNvSpPr>
          <p:nvPr>
            <p:ph type="title"/>
          </p:nvPr>
        </p:nvSpPr>
        <p:spPr/>
        <p:txBody>
          <a:bodyPr>
            <a:normAutofit fontScale="90000"/>
          </a:bodyPr>
          <a:lstStyle/>
          <a:p>
            <a:r>
              <a:rPr lang="en-US" dirty="0" smtClean="0"/>
              <a:t>1.2.2. Targets on birth registration</a:t>
            </a:r>
            <a:endParaRPr lang="en-US" dirty="0"/>
          </a:p>
        </p:txBody>
      </p:sp>
      <p:sp>
        <p:nvSpPr>
          <p:cNvPr id="4" name="Content Placeholder 3"/>
          <p:cNvSpPr>
            <a:spLocks noGrp="1"/>
          </p:cNvSpPr>
          <p:nvPr>
            <p:ph sz="half" idx="1"/>
          </p:nvPr>
        </p:nvSpPr>
        <p:spPr/>
        <p:txBody>
          <a:bodyPr/>
          <a:lstStyle/>
          <a:p>
            <a:pPr algn="just"/>
            <a:r>
              <a:rPr lang="vi-VN" b="1" dirty="0" smtClean="0"/>
              <a:t>a)</a:t>
            </a:r>
            <a:r>
              <a:rPr lang="en-US" b="1" dirty="0" smtClean="0"/>
              <a:t>Birth </a:t>
            </a:r>
            <a:r>
              <a:rPr lang="en-US" b="1" dirty="0" smtClean="0"/>
              <a:t>registration: </a:t>
            </a:r>
            <a:r>
              <a:rPr lang="en-GB" dirty="0" smtClean="0"/>
              <a:t>By 2020, </a:t>
            </a:r>
            <a:r>
              <a:rPr lang="en-GB" b="1" dirty="0" smtClean="0"/>
              <a:t>97%</a:t>
            </a:r>
            <a:r>
              <a:rPr lang="en-GB" dirty="0" smtClean="0"/>
              <a:t> of children under 5 years old residing in the territory of Viet Nam have had their birth registered; by 2024, this rate will be </a:t>
            </a:r>
            <a:r>
              <a:rPr lang="en-GB" b="1" dirty="0" smtClean="0"/>
              <a:t>98.5</a:t>
            </a:r>
            <a:r>
              <a:rPr lang="en-GB" dirty="0" smtClean="0"/>
              <a:t>%;</a:t>
            </a:r>
          </a:p>
          <a:p>
            <a:endParaRPr lang="en-US" dirty="0"/>
          </a:p>
        </p:txBody>
      </p:sp>
    </p:spTree>
  </p:cSld>
  <p:clrMapOvr>
    <a:masterClrMapping/>
  </p:clrMapOvr>
</p:sld>
</file>

<file path=ppt/theme/theme1.xml><?xml version="1.0" encoding="utf-8"?>
<a:theme xmlns:a="http://schemas.openxmlformats.org/drawingml/2006/main" name="Office Theme">
  <a:themeElements>
    <a:clrScheme name="GetEveryoneInThePicture 1">
      <a:dk1>
        <a:sysClr val="windowText" lastClr="000000"/>
      </a:dk1>
      <a:lt1>
        <a:sysClr val="window" lastClr="FFFFFF"/>
      </a:lt1>
      <a:dk2>
        <a:srgbClr val="0073B5"/>
      </a:dk2>
      <a:lt2>
        <a:srgbClr val="EEECE1"/>
      </a:lt2>
      <a:accent1>
        <a:srgbClr val="0073B5"/>
      </a:accent1>
      <a:accent2>
        <a:srgbClr val="73B632"/>
      </a:accent2>
      <a:accent3>
        <a:srgbClr val="E47823"/>
      </a:accent3>
      <a:accent4>
        <a:srgbClr val="EFA531"/>
      </a:accent4>
      <a:accent5>
        <a:srgbClr val="D63E3B"/>
      </a:accent5>
      <a:accent6>
        <a:srgbClr val="5CB2DE"/>
      </a:accent6>
      <a:hlink>
        <a:srgbClr val="A3A3A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3388</TotalTime>
  <Words>2186</Words>
  <Application>Microsoft Office PowerPoint</Application>
  <PresentationFormat>On-screen Show (4:3)</PresentationFormat>
  <Paragraphs>179</Paragraphs>
  <Slides>41</Slides>
  <Notes>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USING THE TARGETS OF THE RAF FOR NATIONAL STRATEGY DEVELOPMENT OF VIETNAM  Presenter: Lo Thuy Linh, Legal officer Civil registration Division Agency for Civil registration, Nationality and Attestation  Ministry of Justice Email: linhlt@moj.gov.vn  </vt:lpstr>
      <vt:lpstr>Content: I. The objectives on CRVS setting in the first report (2016) and National Action Plan on CRVS for the period of 2017-2024 (CRVS Plan) II. Implementation of the CRVS Plan;  III. Main obstacles in the implementation process; IV. Recommendations, suggestions. </vt:lpstr>
      <vt:lpstr>   I. The objectives on CRVS set in: (1). the first report (2016) and (2). National Action Plan on CRVS of Vietnam for the period of 2017-2024 (CRVS Plan)  </vt:lpstr>
      <vt:lpstr>1.1. 3 Goals of the RAF: </vt:lpstr>
      <vt:lpstr>1.2. The most important targets setting in the 1st report on CRVS (2016)</vt:lpstr>
      <vt:lpstr>1.2. The most important targets setting in the 1st report on CRVS (2016)</vt:lpstr>
      <vt:lpstr>1.2. The most important targets setting in the 1st report on CRVS (2016)</vt:lpstr>
      <vt:lpstr>1.2. The most important goals and targets setting in the CRVS Plan for the period of 2017 -2024</vt:lpstr>
      <vt:lpstr>1.2.2. Targets on birth registration</vt:lpstr>
      <vt:lpstr> 1.2.2. Targets on death registration </vt:lpstr>
      <vt:lpstr>1.2.3. Target on Vital statistics</vt:lpstr>
      <vt:lpstr>Slide 12</vt:lpstr>
      <vt:lpstr>2.1. Legal document:</vt:lpstr>
      <vt:lpstr>2.1.1. Main contents of the Decision No. 660/QD-BTP </vt:lpstr>
      <vt:lpstr>2.1.2. Main tasks of MOJ</vt:lpstr>
      <vt:lpstr>2.1.2. Main tasks of MOJ</vt:lpstr>
      <vt:lpstr>2.1.2. Main tasks of MOJ</vt:lpstr>
      <vt:lpstr>2.1.2. Main tasks of MOJ</vt:lpstr>
      <vt:lpstr>2.1.2. Main tasks of MOJ</vt:lpstr>
      <vt:lpstr>2.2. The implementation of the CRVS Plan:</vt:lpstr>
      <vt:lpstr>Images of the Conference for announcement of the CRVS Plan (Hanoi,16 June 2017)</vt:lpstr>
      <vt:lpstr>2.2. The implementation of the CRVS Plan; </vt:lpstr>
      <vt:lpstr>2.2. The implementation of the CRVS Plan</vt:lpstr>
      <vt:lpstr>e-CR database &amp; PIN</vt:lpstr>
      <vt:lpstr>e-CR software</vt:lpstr>
      <vt:lpstr>e-CR database &amp; PIN</vt:lpstr>
      <vt:lpstr>Household registration book &amp; PIN</vt:lpstr>
      <vt:lpstr>Household registration book of Vietnam will be replaced by PIN</vt:lpstr>
      <vt:lpstr>Household registration book &amp; PIN</vt:lpstr>
      <vt:lpstr>Slide 30</vt:lpstr>
      <vt:lpstr>3.1. Difficulties in implementing e-CR database</vt:lpstr>
      <vt:lpstr>3.1. Difficulties in implementing e-CR database</vt:lpstr>
      <vt:lpstr>3.1. Difficulties in implementing e-CR database</vt:lpstr>
      <vt:lpstr>3.1. Difficulties in implementing e-CR database</vt:lpstr>
      <vt:lpstr>3.1. Difficulties in implementing e-CR database</vt:lpstr>
      <vt:lpstr>3.2. Training and re-training</vt:lpstr>
      <vt:lpstr>3.3. Other Shortcomings:</vt:lpstr>
      <vt:lpstr>IV. Recommendations</vt:lpstr>
      <vt:lpstr>IV. Recommendations</vt:lpstr>
      <vt:lpstr>IV. Recommendations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Tanja Sejersen</dc:creator>
  <cp:lastModifiedBy>admin</cp:lastModifiedBy>
  <cp:revision>231</cp:revision>
  <cp:lastPrinted>2015-11-10T05:05:36Z</cp:lastPrinted>
  <dcterms:created xsi:type="dcterms:W3CDTF">2017-02-22T21:58:23Z</dcterms:created>
  <dcterms:modified xsi:type="dcterms:W3CDTF">2017-12-12T05:23:25Z</dcterms:modified>
</cp:coreProperties>
</file>