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notesMasterIdLst>
    <p:notesMasterId r:id="rId12"/>
  </p:notesMasterIdLst>
  <p:sldIdLst>
    <p:sldId id="316" r:id="rId2"/>
    <p:sldId id="310" r:id="rId3"/>
    <p:sldId id="311" r:id="rId4"/>
    <p:sldId id="312" r:id="rId5"/>
    <p:sldId id="313" r:id="rId6"/>
    <p:sldId id="314" r:id="rId7"/>
    <p:sldId id="315" r:id="rId8"/>
    <p:sldId id="317" r:id="rId9"/>
    <p:sldId id="309" r:id="rId10"/>
    <p:sldId id="318" r:id="rId1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D2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77232" autoAdjust="0"/>
  </p:normalViewPr>
  <p:slideViewPr>
    <p:cSldViewPr snapToGrid="0" snapToObjects="1">
      <p:cViewPr>
        <p:scale>
          <a:sx n="67" d="100"/>
          <a:sy n="67" d="100"/>
        </p:scale>
        <p:origin x="546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369E08-C1F4-46AC-9AAF-16BA37257060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92D1F0-4027-492E-8529-D0CCCD6A1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1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270039"/>
            <a:ext cx="8810063" cy="2277042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luestrip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0087"/>
            <a:ext cx="9144000" cy="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ight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/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4379485" cy="4511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3" y="204348"/>
            <a:ext cx="5206929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155853" cy="30288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7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89" y="204787"/>
            <a:ext cx="31804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373698" cy="4166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389" y="1299600"/>
            <a:ext cx="3180413" cy="30721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103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087195"/>
            <a:ext cx="9144000" cy="1423176"/>
          </a:xfrm>
          <a:gradFill flip="none" rotWithShape="1">
            <a:gsLst>
              <a:gs pos="21000">
                <a:schemeClr val="accent2">
                  <a:alpha val="7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  <a:tileRect/>
          </a:gradFill>
        </p:spPr>
        <p:txBody>
          <a:bodyPr lIns="180000" tIns="0" rIns="180000" bIns="180000" anchor="b" anchorCtr="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4870" y="205979"/>
            <a:ext cx="2057400" cy="41730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034" y="205979"/>
            <a:ext cx="6523436" cy="41730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270039"/>
            <a:ext cx="8810063" cy="2277042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luestrip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0087"/>
            <a:ext cx="9144000" cy="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4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88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10087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Drag background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488987"/>
            <a:ext cx="8810063" cy="2058093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9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130362"/>
            <a:ext cx="8695919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924940"/>
            <a:ext cx="8695919" cy="112514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034" y="1299600"/>
            <a:ext cx="4286766" cy="3087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9600"/>
            <a:ext cx="4315146" cy="3087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598458" y="7299"/>
            <a:ext cx="4545541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4221550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221550" cy="30288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rk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3" y="204348"/>
            <a:ext cx="5206929" cy="9683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112058" cy="3028808"/>
          </a:xfrm>
        </p:spPr>
        <p:txBody>
          <a:bodyPr/>
          <a:lstStyle>
            <a:lvl1pPr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8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8754312" cy="9683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1299104"/>
            <a:ext cx="8754312" cy="3021510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9034" y="4854839"/>
            <a:ext cx="652270" cy="15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034" y="4594235"/>
            <a:ext cx="4221550" cy="2276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04" y="4854839"/>
            <a:ext cx="455188" cy="155916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0" r:id="rId2"/>
    <p:sldLayoutId id="2147493457" r:id="rId3"/>
    <p:sldLayoutId id="2147493471" r:id="rId4"/>
    <p:sldLayoutId id="2147493467" r:id="rId5"/>
    <p:sldLayoutId id="2147493458" r:id="rId6"/>
    <p:sldLayoutId id="2147493459" r:id="rId7"/>
    <p:sldLayoutId id="2147493460" r:id="rId8"/>
    <p:sldLayoutId id="2147493468" r:id="rId9"/>
    <p:sldLayoutId id="2147493469" r:id="rId10"/>
    <p:sldLayoutId id="2147493461" r:id="rId11"/>
    <p:sldLayoutId id="2147493462" r:id="rId12"/>
    <p:sldLayoutId id="2147493463" r:id="rId13"/>
    <p:sldLayoutId id="2147493464" r:id="rId14"/>
    <p:sldLayoutId id="2147493465" r:id="rId15"/>
    <p:sldLayoutId id="2147493466" r:id="rId16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AC1140-DC49-4295-B1D9-712915F17848}"/>
              </a:ext>
            </a:extLst>
          </p:cNvPr>
          <p:cNvSpPr/>
          <p:nvPr/>
        </p:nvSpPr>
        <p:spPr>
          <a:xfrm>
            <a:off x="1" y="44577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15119" y="302722"/>
            <a:ext cx="7500269" cy="755843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United Nations’ Legal Identity Agenda: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AU" sz="2800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Fulfilling the promise to Leave No One Behind</a:t>
            </a:r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b="1" dirty="0">
              <a:solidFill>
                <a:srgbClr val="FFC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5B964A-48C9-4A1D-BD03-1F127AFBFC65}"/>
              </a:ext>
            </a:extLst>
          </p:cNvPr>
          <p:cNvSpPr/>
          <p:nvPr/>
        </p:nvSpPr>
        <p:spPr>
          <a:xfrm>
            <a:off x="220655" y="4103757"/>
            <a:ext cx="776605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b="1" dirty="0" err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Presented</a:t>
            </a:r>
            <a:r>
              <a:rPr lang="fr-CH" sz="16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by,</a:t>
            </a:r>
          </a:p>
          <a:p>
            <a:endParaRPr lang="fr-CH" sz="14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CH" sz="16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Kristen</a:t>
            </a:r>
            <a:r>
              <a:rPr lang="fr-CH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Wenz, Focal Point for the UN Legal Identity Expert Group @ UNICEF 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2738E-E709-4425-91DB-4A3E5169B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71" y="1330392"/>
            <a:ext cx="5242217" cy="26577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540C87-F58A-4E07-9BB4-3CA64CD2E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81" y="1594952"/>
            <a:ext cx="3016565" cy="1696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E1A9C8-AD97-4B7A-A7E4-A3120293B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093"/>
            <a:ext cx="993783" cy="98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24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DFAA-9DE2-4802-BE29-42A07802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34" y="204349"/>
            <a:ext cx="8277741" cy="724340"/>
          </a:xfrm>
        </p:spPr>
        <p:txBody>
          <a:bodyPr>
            <a:normAutofit/>
          </a:bodyPr>
          <a:lstStyle/>
          <a:p>
            <a:r>
              <a:rPr lang="en-US" dirty="0"/>
              <a:t>Thank you!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0E89A0-2CFD-41A5-BF1E-FDF938600F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9940" y="1494830"/>
            <a:ext cx="4286250" cy="241101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BE9409-B8EE-45A8-BDAA-D9071B3FF0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36910" y="1157287"/>
            <a:ext cx="3994951" cy="3086100"/>
          </a:xfrm>
        </p:spPr>
      </p:pic>
    </p:spTree>
    <p:extLst>
      <p:ext uri="{BB962C8B-B14F-4D97-AF65-F5344CB8AC3E}">
        <p14:creationId xmlns:p14="http://schemas.microsoft.com/office/powerpoint/2010/main" val="44053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0F0F-0CD3-41D7-AD77-1314D259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34" y="355178"/>
            <a:ext cx="8754312" cy="691198"/>
          </a:xfrm>
        </p:spPr>
        <p:txBody>
          <a:bodyPr>
            <a:normAutofit fontScale="90000"/>
          </a:bodyPr>
          <a:lstStyle/>
          <a:p>
            <a:r>
              <a:rPr lang="en-US" dirty="0"/>
              <a:t>UN Legal Identity Agenda</a:t>
            </a:r>
            <a:r>
              <a:rPr lang="en-US" dirty="0">
                <a:solidFill>
                  <a:schemeClr val="bg2"/>
                </a:solidFill>
              </a:rPr>
              <a:t>; </a:t>
            </a:r>
            <a:r>
              <a:rPr lang="en-AU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Fulfilling the promise to Leave No One Behind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8F3E71-0857-4972-B72D-098DD53B8B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94309" y="4459394"/>
            <a:ext cx="1649691" cy="62259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D72194-3BD5-444E-8691-8721FEBAD906}"/>
              </a:ext>
            </a:extLst>
          </p:cNvPr>
          <p:cNvSpPr/>
          <p:nvPr/>
        </p:nvSpPr>
        <p:spPr>
          <a:xfrm>
            <a:off x="209034" y="1128437"/>
            <a:ext cx="848248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As requested by the UN Secretary General the Deputy SG called for a coherent approach to legal identity across the UNDS on the issue of functional and legal identity and to strengthen collaboration with the Word Bank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The United Nations </a:t>
            </a:r>
            <a:r>
              <a:rPr lang="en-AU" dirty="0"/>
              <a:t>Legal Identity Expert Group (LIEG)</a:t>
            </a:r>
            <a:r>
              <a:rPr lang="en-AU" i="1" dirty="0"/>
              <a:t> </a:t>
            </a:r>
            <a:r>
              <a:rPr lang="en-AU" dirty="0"/>
              <a:t>was formed on 28th September.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Purpose: </a:t>
            </a:r>
            <a:r>
              <a:rPr lang="en-US" dirty="0"/>
              <a:t>Take the </a:t>
            </a:r>
            <a:r>
              <a:rPr lang="en-AU" dirty="0"/>
              <a:t>necessary actions by UN agencies to drive a coherent and effective response in supporting member states </a:t>
            </a:r>
            <a:r>
              <a:rPr lang="en-US" dirty="0"/>
              <a:t>to achieve </a:t>
            </a:r>
            <a:r>
              <a:rPr lang="en-AU" dirty="0"/>
              <a:t>in achieving SDG 16.9 with a benchmark goal of reducing the global </a:t>
            </a:r>
            <a:r>
              <a:rPr lang="en-AU" b="1" i="1" dirty="0"/>
              <a:t>legal identity gap by over 300 million within four years.</a:t>
            </a:r>
            <a:r>
              <a:rPr lang="en-AU" dirty="0"/>
              <a:t>  </a:t>
            </a:r>
            <a:endParaRPr lang="en-US" dirty="0"/>
          </a:p>
          <a:p>
            <a:endParaRPr lang="en-US" dirty="0"/>
          </a:p>
          <a:p>
            <a:r>
              <a:rPr lang="en-US" dirty="0"/>
              <a:t>Calling for a life-cycle approach to legal identity by establishing universal and inclusive legal identity systems starting from birth.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957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0E1134-3911-40BB-A535-46F798826066}"/>
              </a:ext>
            </a:extLst>
          </p:cNvPr>
          <p:cNvSpPr/>
          <p:nvPr/>
        </p:nvSpPr>
        <p:spPr>
          <a:xfrm>
            <a:off x="602902" y="2434076"/>
            <a:ext cx="8541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Pillar 1: A Coordinated Approach for Implementation   </a:t>
            </a:r>
          </a:p>
          <a:p>
            <a:r>
              <a:rPr lang="en-US" sz="2400" dirty="0"/>
              <a:t>Pillar 2: Evidence for Action</a:t>
            </a:r>
          </a:p>
          <a:p>
            <a:r>
              <a:rPr lang="en-US" sz="2400" dirty="0"/>
              <a:t>Pillar 3: One Voice</a:t>
            </a:r>
          </a:p>
          <a:p>
            <a:r>
              <a:rPr lang="en-US" sz="2400" dirty="0"/>
              <a:t>Pillar 4: Financing the Implementation of Legal Identity for All 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59D4085-8DF8-494B-B308-AE9A780FD0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94309" y="4478480"/>
            <a:ext cx="1649691" cy="62259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EE8F88-B940-461C-BA6E-CF316800F2C9}"/>
              </a:ext>
            </a:extLst>
          </p:cNvPr>
          <p:cNvSpPr/>
          <p:nvPr/>
        </p:nvSpPr>
        <p:spPr>
          <a:xfrm>
            <a:off x="433220" y="248777"/>
            <a:ext cx="7615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720"/>
              </a:spcBef>
              <a:spcAft>
                <a:spcPts val="720"/>
              </a:spcAft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and Strategy and Workplan for the LIEG </a:t>
            </a:r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015B16-686E-4EE5-97F4-37AEDEB8F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771" y="140772"/>
            <a:ext cx="743851" cy="7392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0C8BA3-C89A-4DE5-B748-307B53800CFA}"/>
              </a:ext>
            </a:extLst>
          </p:cNvPr>
          <p:cNvSpPr/>
          <p:nvPr/>
        </p:nvSpPr>
        <p:spPr>
          <a:xfrm>
            <a:off x="0" y="902886"/>
            <a:ext cx="9029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/>
              <a:t>Co-Chairs:</a:t>
            </a:r>
            <a:r>
              <a:rPr lang="en-US" sz="2400" dirty="0"/>
              <a:t> UNICEF, UNDP, DESA</a:t>
            </a:r>
            <a:endParaRPr lang="en-US" sz="2000" dirty="0"/>
          </a:p>
          <a:p>
            <a:pPr lvl="1"/>
            <a:r>
              <a:rPr lang="en-US" sz="2400" b="1" dirty="0"/>
              <a:t>Members</a:t>
            </a:r>
            <a:r>
              <a:rPr lang="en-US" sz="2400" dirty="0"/>
              <a:t>: UNHCR, DOCO, IOM, OHCHR, UNFPA, UNICEF, UNDP, DESA, WFP, ESCAP, ECA, UN Women and WHO</a:t>
            </a:r>
          </a:p>
        </p:txBody>
      </p:sp>
    </p:spTree>
    <p:extLst>
      <p:ext uri="{BB962C8B-B14F-4D97-AF65-F5344CB8AC3E}">
        <p14:creationId xmlns:p14="http://schemas.microsoft.com/office/powerpoint/2010/main" val="70987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D53FF-54D0-4949-B1A1-A9E2231F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34" y="204349"/>
            <a:ext cx="7906266" cy="549796"/>
          </a:xfrm>
        </p:spPr>
        <p:txBody>
          <a:bodyPr>
            <a:normAutofit fontScale="90000"/>
          </a:bodyPr>
          <a:lstStyle/>
          <a:p>
            <a:r>
              <a:rPr lang="en-US" dirty="0"/>
              <a:t>A coherent UN approach to legal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431CB-E83E-47D1-A1B8-73A4770BD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033" y="857840"/>
            <a:ext cx="8473054" cy="35289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/>
              <a:t>Build on the existing work from the global, regional and country level to define a common understanding between of the United Nations System. </a:t>
            </a:r>
          </a:p>
          <a:p>
            <a:pPr marL="0" indent="0">
              <a:buNone/>
            </a:pPr>
            <a:r>
              <a:rPr lang="en-US" sz="2600" dirty="0"/>
              <a:t>Build on the comparative advantage of each agency to support the implementation of programs aimed to strengthen legal identity systems through the life cycle- starting from birth.</a:t>
            </a:r>
          </a:p>
          <a:p>
            <a:pPr marL="0" indent="0">
              <a:buNone/>
            </a:pPr>
            <a:r>
              <a:rPr lang="en-US" sz="2600" dirty="0"/>
              <a:t>Examples:</a:t>
            </a:r>
          </a:p>
          <a:p>
            <a:endParaRPr lang="en-US" sz="1600" dirty="0"/>
          </a:p>
          <a:p>
            <a:pPr lvl="1"/>
            <a:r>
              <a:rPr lang="en-US" dirty="0"/>
              <a:t>UN Principals for Legal Identity</a:t>
            </a:r>
          </a:p>
          <a:p>
            <a:pPr lvl="1"/>
            <a:r>
              <a:rPr lang="en-US" dirty="0"/>
              <a:t>Guidance for UNCT for joint implementation of legal identity programs across sectors  </a:t>
            </a:r>
          </a:p>
          <a:p>
            <a:pPr lvl="0">
              <a:spcAft>
                <a:spcPts val="600"/>
              </a:spcAft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17E71-314A-4D76-BFD4-5558C85A2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584" y="4291922"/>
            <a:ext cx="2256416" cy="851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FD2C86-FC73-4040-8E9F-C5C1CDBF6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192" y="204349"/>
            <a:ext cx="743851" cy="73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4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097E-025A-4B4F-BEED-FFE96163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34" y="204349"/>
            <a:ext cx="8754312" cy="493236"/>
          </a:xfrm>
        </p:spPr>
        <p:txBody>
          <a:bodyPr>
            <a:normAutofit fontScale="90000"/>
          </a:bodyPr>
          <a:lstStyle/>
          <a:p>
            <a:r>
              <a:rPr lang="en-US" dirty="0"/>
              <a:t>Evidence for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C8818-8C5E-4F0A-931C-8C980AB22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034" y="810706"/>
            <a:ext cx="8416492" cy="3601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Closing the Gaps. </a:t>
            </a:r>
          </a:p>
          <a:p>
            <a:r>
              <a:rPr lang="en-US" sz="2000" dirty="0"/>
              <a:t>Identify emerging issues and barriers for legal identity for vulnerable populations. </a:t>
            </a:r>
          </a:p>
          <a:p>
            <a:r>
              <a:rPr lang="en-US" sz="2000" dirty="0"/>
              <a:t>Include recommend actions to address these barriers.</a:t>
            </a:r>
          </a:p>
          <a:p>
            <a:r>
              <a:rPr lang="en-US" sz="2000" dirty="0"/>
              <a:t>Key areas of focus include: </a:t>
            </a:r>
          </a:p>
          <a:p>
            <a:pPr lvl="1" fontAlgn="base"/>
            <a:r>
              <a:rPr lang="en-US" sz="1600" dirty="0"/>
              <a:t>Joint Working Papers to build consensus and evidence on legal identity as key to </a:t>
            </a:r>
            <a:r>
              <a:rPr lang="en-US" sz="1600" i="1" dirty="0"/>
              <a:t>Leaving No One Behind</a:t>
            </a:r>
            <a:endParaRPr lang="en-US" sz="1600" dirty="0"/>
          </a:p>
          <a:p>
            <a:pPr lvl="1" fontAlgn="base"/>
            <a:r>
              <a:rPr lang="en-US" sz="1600" dirty="0"/>
              <a:t>The Costs of Inaction: Economic and Social Implications of Not Having A Legal Identity From Birth </a:t>
            </a:r>
          </a:p>
          <a:p>
            <a:pPr lvl="1" fontAlgn="base"/>
            <a:r>
              <a:rPr lang="en-US" sz="1600" dirty="0"/>
              <a:t>Legal Identity in the Humanitarian Development Nexus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94D6ABF-EBCF-4F65-A213-DCC3DB512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468" y="4488883"/>
            <a:ext cx="1734532" cy="6546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28DC8E-7554-4376-8B9A-00635D711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771" y="140772"/>
            <a:ext cx="743851" cy="73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66D3-401D-485F-9154-B25EF2CB5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140772"/>
            <a:ext cx="8620446" cy="662918"/>
          </a:xfrm>
        </p:spPr>
        <p:txBody>
          <a:bodyPr/>
          <a:lstStyle/>
          <a:p>
            <a:r>
              <a:rPr lang="en-US" dirty="0"/>
              <a:t>One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DB327-E499-4389-B7B6-A78750CF4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032" y="870971"/>
            <a:ext cx="8754313" cy="3087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Develop common messaging at the highest level to create awareness and generate support for achieving SDG 16.9 as key to fulfilling the promise to </a:t>
            </a:r>
            <a:r>
              <a:rPr lang="en-US" sz="2400" i="1" dirty="0"/>
              <a:t>Leave No One Behind</a:t>
            </a:r>
            <a:r>
              <a:rPr lang="en-US" sz="2400" dirty="0"/>
              <a:t>. Advocacy content and messaging will be disseminated at high–level events.</a:t>
            </a:r>
            <a:r>
              <a:rPr lang="en-US" sz="2400" b="1" dirty="0"/>
              <a:t> </a:t>
            </a:r>
            <a:endParaRPr lang="en-US" sz="2400" dirty="0"/>
          </a:p>
          <a:p>
            <a:pPr lvl="1" fontAlgn="base"/>
            <a:r>
              <a:rPr lang="en-US" dirty="0"/>
              <a:t>Develop Joint Communications and Advocacy Content and Messaging</a:t>
            </a:r>
          </a:p>
          <a:p>
            <a:pPr lvl="1" fontAlgn="base"/>
            <a:r>
              <a:rPr lang="en-US" dirty="0"/>
              <a:t>Champions for Legal Identity</a:t>
            </a:r>
          </a:p>
          <a:p>
            <a:pPr lvl="1" fontAlgn="base"/>
            <a:r>
              <a:rPr lang="en-US" dirty="0"/>
              <a:t>Joint LIEG-World Bank Media, Talking Points and Key Messages for High-Level Panels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E969480-24F3-497A-87E7-B9F060469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309" y="4520902"/>
            <a:ext cx="1649691" cy="622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327C8E-14EE-4B13-9F8D-2CD25A4B2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771" y="140772"/>
            <a:ext cx="743851" cy="73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0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86F7-7887-4085-8865-9C741F6E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34" y="204349"/>
            <a:ext cx="8754312" cy="691198"/>
          </a:xfrm>
        </p:spPr>
        <p:txBody>
          <a:bodyPr/>
          <a:lstStyle/>
          <a:p>
            <a:r>
              <a:rPr lang="en-US" dirty="0"/>
              <a:t>Financing the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FA58-1981-41D5-9C35-D1EEE0456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688" y="965692"/>
            <a:ext cx="8154238" cy="33491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Joint Funding. </a:t>
            </a:r>
            <a:r>
              <a:rPr lang="en-US" dirty="0"/>
              <a:t>A dedicated funding window such as in the 2030 Fund or a Multi donor trust fund will be established to advance the joint implementation of integrated legal identity systems . </a:t>
            </a:r>
          </a:p>
          <a:p>
            <a:r>
              <a:rPr lang="en-US" dirty="0"/>
              <a:t>The joint fund will enable a streamlined and coordinated engagement with donors including the private sector partners to take forward the joint actions to achieve the </a:t>
            </a:r>
            <a:r>
              <a:rPr lang="en-US" b="1" dirty="0"/>
              <a:t>goal of closing the identity gap by 300 million in four years. </a:t>
            </a:r>
          </a:p>
          <a:p>
            <a:pPr marL="0" indent="0" fontAlgn="base">
              <a:buNone/>
            </a:pPr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CD8205D-1DF5-4D37-ACC6-FB9A43E11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309" y="4478480"/>
            <a:ext cx="1649691" cy="622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10DCD2-3D8C-47DF-BB0A-54EACAE7C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300" y="79176"/>
            <a:ext cx="821473" cy="81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5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31ACE-5A38-49DD-9E5F-ABB4C974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support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CC869-ED4A-49EF-B348-DACEA0552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034" y="1299600"/>
            <a:ext cx="8649216" cy="308719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Technical Oversight. </a:t>
            </a:r>
            <a:r>
              <a:rPr lang="en-US" dirty="0"/>
              <a:t>A technical advisory committee will be established to support the UNCT applications and submissions for financing. </a:t>
            </a:r>
          </a:p>
          <a:p>
            <a:r>
              <a:rPr lang="en-US" dirty="0"/>
              <a:t>A technical support team will work in collaboration with UNDOCO to review and suggest opportunities to strengthen proposals submitted by UNCT to support country teams in accessing resources.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CA21F-97BF-44EA-8117-4678C4890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300" y="79176"/>
            <a:ext cx="821473" cy="81637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D686D4-75D0-4CB3-B439-E77FA7C79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309" y="4478480"/>
            <a:ext cx="1649691" cy="6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2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6591816" cy="109525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Pilot Phase 1: Focus on Africa</a:t>
            </a:r>
            <a:br>
              <a:rPr lang="en-US" dirty="0"/>
            </a:b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041862"/>
            <a:ext cx="8820666" cy="34867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Project development and implementation</a:t>
            </a:r>
          </a:p>
          <a:p>
            <a:pPr>
              <a:buFontTx/>
              <a:buChar char="-"/>
            </a:pPr>
            <a:r>
              <a:rPr lang="en-US" sz="2400" dirty="0"/>
              <a:t>Supporting existing WBG financed projects in West Africa</a:t>
            </a:r>
          </a:p>
          <a:p>
            <a:pPr>
              <a:buFontTx/>
              <a:buChar char="-"/>
            </a:pPr>
            <a:r>
              <a:rPr lang="en-US" sz="2400" dirty="0"/>
              <a:t>Identifying at least 5 African States where UN implementing agencies will lead the development of pilot projects in collaboration with their government counterparts for piloting the joint UN </a:t>
            </a:r>
            <a:r>
              <a:rPr lang="en-US" sz="2400" dirty="0" err="1"/>
              <a:t>programme</a:t>
            </a:r>
            <a:r>
              <a:rPr lang="en-US" sz="2400" dirty="0"/>
              <a:t> implementation project to advance SDG 16.9</a:t>
            </a:r>
          </a:p>
          <a:p>
            <a:pPr>
              <a:buFontTx/>
              <a:buChar char="-"/>
            </a:pPr>
            <a:r>
              <a:rPr lang="en-US" sz="2400" dirty="0"/>
              <a:t>Leveraging additional support for taking the UNCT life-cycle model to scale and reach the goal of reaching 300 million people with a legal identity, </a:t>
            </a:r>
            <a:r>
              <a:rPr lang="en-US" sz="2400" i="1" dirty="0"/>
              <a:t>starting from birth.</a:t>
            </a:r>
            <a:endParaRPr lang="en-US" sz="240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504DB4B-9CC6-4B46-8BB7-FBE8C3105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309" y="4386795"/>
            <a:ext cx="1649691" cy="622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534257-AC9E-4A60-BAD1-1C697523F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300" y="152858"/>
            <a:ext cx="821473" cy="81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5043"/>
      </p:ext>
    </p:extLst>
  </p:cSld>
  <p:clrMapOvr>
    <a:masterClrMapping/>
  </p:clrMapOvr>
</p:sld>
</file>

<file path=ppt/theme/theme1.xml><?xml version="1.0" encoding="utf-8"?>
<a:theme xmlns:a="http://schemas.openxmlformats.org/drawingml/2006/main" name="UNHCR2016">
  <a:themeElements>
    <a:clrScheme name="UNHCR2016">
      <a:dk1>
        <a:sysClr val="windowText" lastClr="000000"/>
      </a:dk1>
      <a:lt1>
        <a:sysClr val="window" lastClr="FFFFFF"/>
      </a:lt1>
      <a:dk2>
        <a:srgbClr val="FFFFFF"/>
      </a:dk2>
      <a:lt2>
        <a:srgbClr val="0072BC"/>
      </a:lt2>
      <a:accent1>
        <a:srgbClr val="0072BC"/>
      </a:accent1>
      <a:accent2>
        <a:srgbClr val="000000"/>
      </a:accent2>
      <a:accent3>
        <a:srgbClr val="FAEB00"/>
      </a:accent3>
      <a:accent4>
        <a:srgbClr val="17375F"/>
      </a:accent4>
      <a:accent5>
        <a:srgbClr val="08B499"/>
      </a:accent5>
      <a:accent6>
        <a:srgbClr val="EF4960"/>
      </a:accent6>
      <a:hlink>
        <a:srgbClr val="0072BC"/>
      </a:hlink>
      <a:folHlink>
        <a:srgbClr val="0072BC"/>
      </a:folHlink>
    </a:clrScheme>
    <a:fontScheme name="UNHCR2016">
      <a:majorFont>
        <a:latin typeface="Arial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HCR2016-Template-V2" id="{3E386AF6-AFA1-4435-B293-6BF6E93FC347}" vid="{380E39D3-DA05-4B59-A009-DFC129E09A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4600</TotalTime>
  <Words>672</Words>
  <Application>Microsoft Office PowerPoint</Application>
  <PresentationFormat>On-screen Show (16:9)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UNHCR2016</vt:lpstr>
      <vt:lpstr>PowerPoint Presentation</vt:lpstr>
      <vt:lpstr>UN Legal Identity Agenda; Fulfilling the promise to Leave No One Behind</vt:lpstr>
      <vt:lpstr>PowerPoint Presentation</vt:lpstr>
      <vt:lpstr>A coherent UN approach to legal identity</vt:lpstr>
      <vt:lpstr>Evidence for Action</vt:lpstr>
      <vt:lpstr>One Voice</vt:lpstr>
      <vt:lpstr>Financing the Implementation</vt:lpstr>
      <vt:lpstr>Technical support </vt:lpstr>
      <vt:lpstr>Pilot Phase 1: Focus on Africa </vt:lpstr>
      <vt:lpstr>Thank you! </vt:lpstr>
    </vt:vector>
  </TitlesOfParts>
  <Company>UNHCR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Bongkot Napaumporn</dc:creator>
  <cp:lastModifiedBy>Kristen Wenz</cp:lastModifiedBy>
  <cp:revision>255</cp:revision>
  <cp:lastPrinted>2017-09-29T11:53:54Z</cp:lastPrinted>
  <dcterms:created xsi:type="dcterms:W3CDTF">2016-08-28T09:42:23Z</dcterms:created>
  <dcterms:modified xsi:type="dcterms:W3CDTF">2018-11-13T00:39:02Z</dcterms:modified>
</cp:coreProperties>
</file>