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2"/>
  </p:notesMasterIdLst>
  <p:sldIdLst>
    <p:sldId id="256" r:id="rId2"/>
    <p:sldId id="283" r:id="rId3"/>
    <p:sldId id="287" r:id="rId4"/>
    <p:sldId id="326" r:id="rId5"/>
    <p:sldId id="327" r:id="rId6"/>
    <p:sldId id="328" r:id="rId7"/>
    <p:sldId id="329" r:id="rId8"/>
    <p:sldId id="330" r:id="rId9"/>
    <p:sldId id="331" r:id="rId10"/>
    <p:sldId id="333" r:id="rId11"/>
    <p:sldId id="332" r:id="rId12"/>
    <p:sldId id="325" r:id="rId13"/>
    <p:sldId id="334" r:id="rId14"/>
    <p:sldId id="335" r:id="rId15"/>
    <p:sldId id="338" r:id="rId16"/>
    <p:sldId id="336" r:id="rId17"/>
    <p:sldId id="339" r:id="rId18"/>
    <p:sldId id="340" r:id="rId19"/>
    <p:sldId id="337" r:id="rId20"/>
    <p:sldId id="341" r:id="rId21"/>
  </p:sldIdLst>
  <p:sldSz cx="9144000" cy="5143500" type="screen16x9"/>
  <p:notesSz cx="6858000" cy="9144000"/>
  <p:embeddedFontLst>
    <p:embeddedFont>
      <p:font typeface="Open Sans" panose="020B060402020202020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Merriweather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Introduction" id="{77088FBB-0CF7-4B5F-9141-A6E626014351}">
          <p14:sldIdLst>
            <p14:sldId id="256"/>
            <p14:sldId id="283"/>
          </p14:sldIdLst>
        </p14:section>
        <p14:section name="Attributes of Effective Comm. Material" id="{F9F1CA9A-8991-4E21-BC42-D79A84CE0DD2}">
          <p14:sldIdLst>
            <p14:sldId id="287"/>
            <p14:sldId id="326"/>
            <p14:sldId id="327"/>
            <p14:sldId id="328"/>
            <p14:sldId id="329"/>
            <p14:sldId id="330"/>
            <p14:sldId id="331"/>
            <p14:sldId id="333"/>
            <p14:sldId id="332"/>
          </p14:sldIdLst>
        </p14:section>
        <p14:section name="Talking About Data" id="{580316F0-6AB1-4AB2-86EE-CB02399473F7}">
          <p14:sldIdLst>
            <p14:sldId id="325"/>
            <p14:sldId id="334"/>
            <p14:sldId id="335"/>
            <p14:sldId id="338"/>
            <p14:sldId id="336"/>
            <p14:sldId id="339"/>
            <p14:sldId id="340"/>
            <p14:sldId id="337"/>
          </p14:sldIdLst>
        </p14:section>
        <p14:section name="Wrap-Up" id="{C797D9BB-881C-4534-837E-55C7BEA8E41E}">
          <p14:sldIdLst>
            <p14:sldId id="34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1E87"/>
    <a:srgbClr val="FFA8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FBC4D65-938A-4B2C-8CCD-C6D1BF9DAC23}">
  <a:tblStyle styleId="{6FBC4D65-938A-4B2C-8CCD-C6D1BF9DAC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8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C36961-ADE0-417D-8879-4333C2F98C6F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18130F-8DC1-4CE8-9862-2806680C3DF9}">
      <dgm:prSet phldrT="[Text]" custT="1"/>
      <dgm:spPr>
        <a:solidFill>
          <a:srgbClr val="121E87"/>
        </a:solidFill>
      </dgm:spPr>
      <dgm:t>
        <a:bodyPr/>
        <a:lstStyle/>
        <a:p>
          <a:r>
            <a:rPr lang="en-US" sz="2200" b="1" dirty="0">
              <a:solidFill>
                <a:srgbClr val="FFA800"/>
              </a:solidFill>
            </a:rPr>
            <a:t>Messages</a:t>
          </a:r>
        </a:p>
      </dgm:t>
    </dgm:pt>
    <dgm:pt modelId="{F8FB12E9-64BE-49D5-8B6C-7BEDEEFCC390}" type="parTrans" cxnId="{6BEAC1F1-AD51-4893-B423-4B5445295DAE}">
      <dgm:prSet/>
      <dgm:spPr/>
      <dgm:t>
        <a:bodyPr/>
        <a:lstStyle/>
        <a:p>
          <a:endParaRPr lang="en-US"/>
        </a:p>
      </dgm:t>
    </dgm:pt>
    <dgm:pt modelId="{8B38AAE3-1204-4FB5-A405-0A5BE17D792F}" type="sibTrans" cxnId="{6BEAC1F1-AD51-4893-B423-4B5445295DAE}">
      <dgm:prSet/>
      <dgm:spPr/>
      <dgm:t>
        <a:bodyPr/>
        <a:lstStyle/>
        <a:p>
          <a:endParaRPr lang="en-US"/>
        </a:p>
      </dgm:t>
    </dgm:pt>
    <dgm:pt modelId="{0E0BEA70-5D90-491F-AB2C-5A1DCEB66203}">
      <dgm:prSet phldrT="[Text]" custT="1"/>
      <dgm:spPr>
        <a:solidFill>
          <a:srgbClr val="121E87"/>
        </a:solidFill>
      </dgm:spPr>
      <dgm:t>
        <a:bodyPr/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FFA800"/>
              </a:solidFill>
              <a:latin typeface="Arial"/>
              <a:ea typeface="+mn-ea"/>
              <a:cs typeface="+mn-cs"/>
            </a:rPr>
            <a:t>Stories</a:t>
          </a:r>
        </a:p>
      </dgm:t>
    </dgm:pt>
    <dgm:pt modelId="{78747BB6-6D97-49F3-B6A4-3EB49EF3327E}" type="parTrans" cxnId="{E5212955-1FB7-4E96-9E99-4B796B7CC085}">
      <dgm:prSet/>
      <dgm:spPr/>
      <dgm:t>
        <a:bodyPr/>
        <a:lstStyle/>
        <a:p>
          <a:endParaRPr lang="en-US"/>
        </a:p>
      </dgm:t>
    </dgm:pt>
    <dgm:pt modelId="{CC6DC25A-E7B6-4915-B0F7-0921043B5877}" type="sibTrans" cxnId="{E5212955-1FB7-4E96-9E99-4B796B7CC085}">
      <dgm:prSet/>
      <dgm:spPr/>
      <dgm:t>
        <a:bodyPr/>
        <a:lstStyle/>
        <a:p>
          <a:endParaRPr lang="en-US"/>
        </a:p>
      </dgm:t>
    </dgm:pt>
    <dgm:pt modelId="{24167878-DB01-4FB0-9DD3-F0CFCE9B0559}">
      <dgm:prSet phldrT="[Text]" custT="1"/>
      <dgm:spPr>
        <a:solidFill>
          <a:srgbClr val="121E87"/>
        </a:solidFill>
      </dgm:spPr>
      <dgm:t>
        <a:bodyPr/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FFA800"/>
              </a:solidFill>
              <a:latin typeface="Arial"/>
              <a:ea typeface="+mn-ea"/>
              <a:cs typeface="+mn-cs"/>
            </a:rPr>
            <a:t>Data</a:t>
          </a:r>
        </a:p>
      </dgm:t>
    </dgm:pt>
    <dgm:pt modelId="{186C6AE1-6F86-4FF6-9BD4-57F5D2D853A4}" type="parTrans" cxnId="{00887579-843C-42D7-A1AC-E44FEA06CB5E}">
      <dgm:prSet/>
      <dgm:spPr/>
      <dgm:t>
        <a:bodyPr/>
        <a:lstStyle/>
        <a:p>
          <a:endParaRPr lang="en-US"/>
        </a:p>
      </dgm:t>
    </dgm:pt>
    <dgm:pt modelId="{1054D4B9-D99C-4895-9BF6-908E960FB9C9}" type="sibTrans" cxnId="{00887579-843C-42D7-A1AC-E44FEA06CB5E}">
      <dgm:prSet/>
      <dgm:spPr/>
      <dgm:t>
        <a:bodyPr/>
        <a:lstStyle/>
        <a:p>
          <a:endParaRPr lang="en-US"/>
        </a:p>
      </dgm:t>
    </dgm:pt>
    <dgm:pt modelId="{8EE2E228-F8B2-4D1C-BE1F-B5FD7756A9F0}" type="pres">
      <dgm:prSet presAssocID="{4AC36961-ADE0-417D-8879-4333C2F98C6F}" presName="cycle" presStyleCnt="0">
        <dgm:presLayoutVars>
          <dgm:dir/>
          <dgm:resizeHandles val="exact"/>
        </dgm:presLayoutVars>
      </dgm:prSet>
      <dgm:spPr/>
    </dgm:pt>
    <dgm:pt modelId="{BE74F8A4-F3D8-43CD-A192-B67DFB392CB0}" type="pres">
      <dgm:prSet presAssocID="{1218130F-8DC1-4CE8-9862-2806680C3DF9}" presName="node" presStyleLbl="node1" presStyleIdx="0" presStyleCnt="3" custScaleX="117104" custRadScaleRad="103807" custRadScaleInc="0">
        <dgm:presLayoutVars>
          <dgm:bulletEnabled val="1"/>
        </dgm:presLayoutVars>
      </dgm:prSet>
      <dgm:spPr/>
    </dgm:pt>
    <dgm:pt modelId="{1EACBFE3-334C-473F-8793-3ED5DA8E1D54}" type="pres">
      <dgm:prSet presAssocID="{1218130F-8DC1-4CE8-9862-2806680C3DF9}" presName="spNode" presStyleCnt="0"/>
      <dgm:spPr/>
    </dgm:pt>
    <dgm:pt modelId="{B19A8065-4890-4685-80A7-39687C822B56}" type="pres">
      <dgm:prSet presAssocID="{8B38AAE3-1204-4FB5-A405-0A5BE17D792F}" presName="sibTrans" presStyleLbl="sibTrans1D1" presStyleIdx="0" presStyleCnt="3"/>
      <dgm:spPr/>
    </dgm:pt>
    <dgm:pt modelId="{1E88D5E2-A265-4EE0-BC2A-E8033DB2DB8A}" type="pres">
      <dgm:prSet presAssocID="{0E0BEA70-5D90-491F-AB2C-5A1DCEB66203}" presName="node" presStyleLbl="node1" presStyleIdx="1" presStyleCnt="3">
        <dgm:presLayoutVars>
          <dgm:bulletEnabled val="1"/>
        </dgm:presLayoutVars>
      </dgm:prSet>
      <dgm:spPr/>
    </dgm:pt>
    <dgm:pt modelId="{A1A6B48D-D8A3-4D6C-B7CF-A94B5FE01A03}" type="pres">
      <dgm:prSet presAssocID="{0E0BEA70-5D90-491F-AB2C-5A1DCEB66203}" presName="spNode" presStyleCnt="0"/>
      <dgm:spPr/>
    </dgm:pt>
    <dgm:pt modelId="{7A54F8CF-767B-43A5-AF7F-0B327DC78106}" type="pres">
      <dgm:prSet presAssocID="{CC6DC25A-E7B6-4915-B0F7-0921043B5877}" presName="sibTrans" presStyleLbl="sibTrans1D1" presStyleIdx="1" presStyleCnt="3"/>
      <dgm:spPr/>
    </dgm:pt>
    <dgm:pt modelId="{5F7A474E-1618-47E5-B0AD-C3E0588A5D42}" type="pres">
      <dgm:prSet presAssocID="{24167878-DB01-4FB0-9DD3-F0CFCE9B0559}" presName="node" presStyleLbl="node1" presStyleIdx="2" presStyleCnt="3">
        <dgm:presLayoutVars>
          <dgm:bulletEnabled val="1"/>
        </dgm:presLayoutVars>
      </dgm:prSet>
      <dgm:spPr/>
    </dgm:pt>
    <dgm:pt modelId="{31481F7C-534E-4F56-98A9-10CF05D0D703}" type="pres">
      <dgm:prSet presAssocID="{24167878-DB01-4FB0-9DD3-F0CFCE9B0559}" presName="spNode" presStyleCnt="0"/>
      <dgm:spPr/>
    </dgm:pt>
    <dgm:pt modelId="{A920BC35-F8DD-4F43-978C-D8D1470D96D7}" type="pres">
      <dgm:prSet presAssocID="{1054D4B9-D99C-4895-9BF6-908E960FB9C9}" presName="sibTrans" presStyleLbl="sibTrans1D1" presStyleIdx="2" presStyleCnt="3"/>
      <dgm:spPr/>
    </dgm:pt>
  </dgm:ptLst>
  <dgm:cxnLst>
    <dgm:cxn modelId="{60A8D15B-DE25-45D6-99C1-58C055C47180}" type="presOf" srcId="{4AC36961-ADE0-417D-8879-4333C2F98C6F}" destId="{8EE2E228-F8B2-4D1C-BE1F-B5FD7756A9F0}" srcOrd="0" destOrd="0" presId="urn:microsoft.com/office/officeart/2005/8/layout/cycle6"/>
    <dgm:cxn modelId="{7A2E5268-9FC1-4869-8C42-895E40840F30}" type="presOf" srcId="{1054D4B9-D99C-4895-9BF6-908E960FB9C9}" destId="{A920BC35-F8DD-4F43-978C-D8D1470D96D7}" srcOrd="0" destOrd="0" presId="urn:microsoft.com/office/officeart/2005/8/layout/cycle6"/>
    <dgm:cxn modelId="{A0CED254-1465-4C2C-B4D5-7C90C9DCA080}" type="presOf" srcId="{8B38AAE3-1204-4FB5-A405-0A5BE17D792F}" destId="{B19A8065-4890-4685-80A7-39687C822B56}" srcOrd="0" destOrd="0" presId="urn:microsoft.com/office/officeart/2005/8/layout/cycle6"/>
    <dgm:cxn modelId="{E5212955-1FB7-4E96-9E99-4B796B7CC085}" srcId="{4AC36961-ADE0-417D-8879-4333C2F98C6F}" destId="{0E0BEA70-5D90-491F-AB2C-5A1DCEB66203}" srcOrd="1" destOrd="0" parTransId="{78747BB6-6D97-49F3-B6A4-3EB49EF3327E}" sibTransId="{CC6DC25A-E7B6-4915-B0F7-0921043B5877}"/>
    <dgm:cxn modelId="{00887579-843C-42D7-A1AC-E44FEA06CB5E}" srcId="{4AC36961-ADE0-417D-8879-4333C2F98C6F}" destId="{24167878-DB01-4FB0-9DD3-F0CFCE9B0559}" srcOrd="2" destOrd="0" parTransId="{186C6AE1-6F86-4FF6-9BD4-57F5D2D853A4}" sibTransId="{1054D4B9-D99C-4895-9BF6-908E960FB9C9}"/>
    <dgm:cxn modelId="{36C083B6-EDA1-4A3E-BDF5-1D416DB3BD40}" type="presOf" srcId="{0E0BEA70-5D90-491F-AB2C-5A1DCEB66203}" destId="{1E88D5E2-A265-4EE0-BC2A-E8033DB2DB8A}" srcOrd="0" destOrd="0" presId="urn:microsoft.com/office/officeart/2005/8/layout/cycle6"/>
    <dgm:cxn modelId="{D8E894C3-07DE-4B14-A3E3-A63C4292B725}" type="presOf" srcId="{1218130F-8DC1-4CE8-9862-2806680C3DF9}" destId="{BE74F8A4-F3D8-43CD-A192-B67DFB392CB0}" srcOrd="0" destOrd="0" presId="urn:microsoft.com/office/officeart/2005/8/layout/cycle6"/>
    <dgm:cxn modelId="{EB8F33EF-BE9D-4A7B-AE17-E829B25707A8}" type="presOf" srcId="{CC6DC25A-E7B6-4915-B0F7-0921043B5877}" destId="{7A54F8CF-767B-43A5-AF7F-0B327DC78106}" srcOrd="0" destOrd="0" presId="urn:microsoft.com/office/officeart/2005/8/layout/cycle6"/>
    <dgm:cxn modelId="{6BEAC1F1-AD51-4893-B423-4B5445295DAE}" srcId="{4AC36961-ADE0-417D-8879-4333C2F98C6F}" destId="{1218130F-8DC1-4CE8-9862-2806680C3DF9}" srcOrd="0" destOrd="0" parTransId="{F8FB12E9-64BE-49D5-8B6C-7BEDEEFCC390}" sibTransId="{8B38AAE3-1204-4FB5-A405-0A5BE17D792F}"/>
    <dgm:cxn modelId="{0DE8F9F3-78AF-4601-9C99-01195D2F1E82}" type="presOf" srcId="{24167878-DB01-4FB0-9DD3-F0CFCE9B0559}" destId="{5F7A474E-1618-47E5-B0AD-C3E0588A5D42}" srcOrd="0" destOrd="0" presId="urn:microsoft.com/office/officeart/2005/8/layout/cycle6"/>
    <dgm:cxn modelId="{709459C5-E94A-4806-86FB-63979A424A51}" type="presParOf" srcId="{8EE2E228-F8B2-4D1C-BE1F-B5FD7756A9F0}" destId="{BE74F8A4-F3D8-43CD-A192-B67DFB392CB0}" srcOrd="0" destOrd="0" presId="urn:microsoft.com/office/officeart/2005/8/layout/cycle6"/>
    <dgm:cxn modelId="{35DE4421-7ADF-44C2-A0CD-014632210204}" type="presParOf" srcId="{8EE2E228-F8B2-4D1C-BE1F-B5FD7756A9F0}" destId="{1EACBFE3-334C-473F-8793-3ED5DA8E1D54}" srcOrd="1" destOrd="0" presId="urn:microsoft.com/office/officeart/2005/8/layout/cycle6"/>
    <dgm:cxn modelId="{9C73E3AA-69DA-431E-9319-4AD5B9A7138E}" type="presParOf" srcId="{8EE2E228-F8B2-4D1C-BE1F-B5FD7756A9F0}" destId="{B19A8065-4890-4685-80A7-39687C822B56}" srcOrd="2" destOrd="0" presId="urn:microsoft.com/office/officeart/2005/8/layout/cycle6"/>
    <dgm:cxn modelId="{C872BB5C-71CB-4DBB-8007-11834B5EC1D1}" type="presParOf" srcId="{8EE2E228-F8B2-4D1C-BE1F-B5FD7756A9F0}" destId="{1E88D5E2-A265-4EE0-BC2A-E8033DB2DB8A}" srcOrd="3" destOrd="0" presId="urn:microsoft.com/office/officeart/2005/8/layout/cycle6"/>
    <dgm:cxn modelId="{4E147C68-4ECF-4900-A6D9-18FB96B9FEC9}" type="presParOf" srcId="{8EE2E228-F8B2-4D1C-BE1F-B5FD7756A9F0}" destId="{A1A6B48D-D8A3-4D6C-B7CF-A94B5FE01A03}" srcOrd="4" destOrd="0" presId="urn:microsoft.com/office/officeart/2005/8/layout/cycle6"/>
    <dgm:cxn modelId="{5A609BD2-6E72-449F-A51A-51B54198BF0F}" type="presParOf" srcId="{8EE2E228-F8B2-4D1C-BE1F-B5FD7756A9F0}" destId="{7A54F8CF-767B-43A5-AF7F-0B327DC78106}" srcOrd="5" destOrd="0" presId="urn:microsoft.com/office/officeart/2005/8/layout/cycle6"/>
    <dgm:cxn modelId="{C012DFB1-BACF-4959-A356-6EDC0F08B02A}" type="presParOf" srcId="{8EE2E228-F8B2-4D1C-BE1F-B5FD7756A9F0}" destId="{5F7A474E-1618-47E5-B0AD-C3E0588A5D42}" srcOrd="6" destOrd="0" presId="urn:microsoft.com/office/officeart/2005/8/layout/cycle6"/>
    <dgm:cxn modelId="{CFCAD0AF-0E4E-4CDC-BA77-9CD28C2449A4}" type="presParOf" srcId="{8EE2E228-F8B2-4D1C-BE1F-B5FD7756A9F0}" destId="{31481F7C-534E-4F56-98A9-10CF05D0D703}" srcOrd="7" destOrd="0" presId="urn:microsoft.com/office/officeart/2005/8/layout/cycle6"/>
    <dgm:cxn modelId="{32DC2468-FD49-4EE0-942D-6545E1601C39}" type="presParOf" srcId="{8EE2E228-F8B2-4D1C-BE1F-B5FD7756A9F0}" destId="{A920BC35-F8DD-4F43-978C-D8D1470D96D7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4F8A4-F3D8-43CD-A192-B67DFB392CB0}">
      <dsp:nvSpPr>
        <dsp:cNvPr id="0" name=""/>
        <dsp:cNvSpPr/>
      </dsp:nvSpPr>
      <dsp:spPr>
        <a:xfrm>
          <a:off x="1359246" y="0"/>
          <a:ext cx="1853507" cy="1028811"/>
        </a:xfrm>
        <a:prstGeom prst="roundRect">
          <a:avLst/>
        </a:prstGeom>
        <a:solidFill>
          <a:srgbClr val="121E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FFA800"/>
              </a:solidFill>
            </a:rPr>
            <a:t>Messages</a:t>
          </a:r>
        </a:p>
      </dsp:txBody>
      <dsp:txXfrm>
        <a:off x="1409468" y="50222"/>
        <a:ext cx="1753063" cy="928367"/>
      </dsp:txXfrm>
    </dsp:sp>
    <dsp:sp modelId="{B19A8065-4890-4685-80A7-39687C822B56}">
      <dsp:nvSpPr>
        <dsp:cNvPr id="0" name=""/>
        <dsp:cNvSpPr/>
      </dsp:nvSpPr>
      <dsp:spPr>
        <a:xfrm>
          <a:off x="914190" y="514157"/>
          <a:ext cx="2743974" cy="2743974"/>
        </a:xfrm>
        <a:custGeom>
          <a:avLst/>
          <a:gdLst/>
          <a:ahLst/>
          <a:cxnLst/>
          <a:rect l="0" t="0" r="0" b="0"/>
          <a:pathLst>
            <a:path>
              <a:moveTo>
                <a:pt x="2307831" y="368719"/>
              </a:moveTo>
              <a:arcTo wR="1371987" hR="1371987" stAng="18780516" swAng="32224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88D5E2-A265-4EE0-BC2A-E8033DB2DB8A}">
      <dsp:nvSpPr>
        <dsp:cNvPr id="0" name=""/>
        <dsp:cNvSpPr/>
      </dsp:nvSpPr>
      <dsp:spPr>
        <a:xfrm>
          <a:off x="2682782" y="2059135"/>
          <a:ext cx="1582787" cy="1028811"/>
        </a:xfrm>
        <a:prstGeom prst="roundRect">
          <a:avLst/>
        </a:prstGeom>
        <a:solidFill>
          <a:srgbClr val="121E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FFA800"/>
              </a:solidFill>
              <a:latin typeface="Arial"/>
              <a:ea typeface="+mn-ea"/>
              <a:cs typeface="+mn-cs"/>
            </a:rPr>
            <a:t>Stories</a:t>
          </a:r>
        </a:p>
      </dsp:txBody>
      <dsp:txXfrm>
        <a:off x="2733004" y="2109357"/>
        <a:ext cx="1482343" cy="928367"/>
      </dsp:txXfrm>
    </dsp:sp>
    <dsp:sp modelId="{7A54F8CF-767B-43A5-AF7F-0B327DC78106}">
      <dsp:nvSpPr>
        <dsp:cNvPr id="0" name=""/>
        <dsp:cNvSpPr/>
      </dsp:nvSpPr>
      <dsp:spPr>
        <a:xfrm>
          <a:off x="914013" y="515560"/>
          <a:ext cx="2743974" cy="2743974"/>
        </a:xfrm>
        <a:custGeom>
          <a:avLst/>
          <a:gdLst/>
          <a:ahLst/>
          <a:cxnLst/>
          <a:rect l="0" t="0" r="0" b="0"/>
          <a:pathLst>
            <a:path>
              <a:moveTo>
                <a:pt x="2024702" y="2578765"/>
              </a:moveTo>
              <a:arcTo wR="1371987" hR="1371987" stAng="3695530" swAng="340894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7A474E-1618-47E5-B0AD-C3E0588A5D42}">
      <dsp:nvSpPr>
        <dsp:cNvPr id="0" name=""/>
        <dsp:cNvSpPr/>
      </dsp:nvSpPr>
      <dsp:spPr>
        <a:xfrm>
          <a:off x="306430" y="2059135"/>
          <a:ext cx="1582787" cy="1028811"/>
        </a:xfrm>
        <a:prstGeom prst="roundRect">
          <a:avLst/>
        </a:prstGeom>
        <a:solidFill>
          <a:srgbClr val="121E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FFA800"/>
              </a:solidFill>
              <a:latin typeface="Arial"/>
              <a:ea typeface="+mn-ea"/>
              <a:cs typeface="+mn-cs"/>
            </a:rPr>
            <a:t>Data</a:t>
          </a:r>
        </a:p>
      </dsp:txBody>
      <dsp:txXfrm>
        <a:off x="356652" y="2109357"/>
        <a:ext cx="1482343" cy="928367"/>
      </dsp:txXfrm>
    </dsp:sp>
    <dsp:sp modelId="{A920BC35-F8DD-4F43-978C-D8D1470D96D7}">
      <dsp:nvSpPr>
        <dsp:cNvPr id="0" name=""/>
        <dsp:cNvSpPr/>
      </dsp:nvSpPr>
      <dsp:spPr>
        <a:xfrm>
          <a:off x="913835" y="514157"/>
          <a:ext cx="2743974" cy="2743974"/>
        </a:xfrm>
        <a:custGeom>
          <a:avLst/>
          <a:gdLst/>
          <a:ahLst/>
          <a:cxnLst/>
          <a:rect l="0" t="0" r="0" b="0"/>
          <a:pathLst>
            <a:path>
              <a:moveTo>
                <a:pt x="9416" y="1532451"/>
              </a:moveTo>
              <a:arcTo wR="1371987" hR="1371987" stAng="10397008" swAng="32224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153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427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6588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7652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9403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9204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159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7441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713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7190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2371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963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842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880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974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770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125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121E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044100" y="0"/>
            <a:ext cx="6099900" cy="51435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679325" y="2753850"/>
            <a:ext cx="49038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13" name="Google Shape;13;p2"/>
          <p:cNvCxnSpPr/>
          <p:nvPr/>
        </p:nvCxnSpPr>
        <p:spPr>
          <a:xfrm>
            <a:off x="3770792" y="4322631"/>
            <a:ext cx="6957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14;p2"/>
          <p:cNvSpPr/>
          <p:nvPr/>
        </p:nvSpPr>
        <p:spPr>
          <a:xfrm>
            <a:off x="1747200" y="2787000"/>
            <a:ext cx="1296900" cy="12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681D9A-F1F1-4A65-820F-37C1BB7766DC}"/>
              </a:ext>
            </a:extLst>
          </p:cNvPr>
          <p:cNvSpPr/>
          <p:nvPr userDrawn="1"/>
        </p:nvSpPr>
        <p:spPr>
          <a:xfrm>
            <a:off x="3044100" y="2777296"/>
            <a:ext cx="6099900" cy="1302320"/>
          </a:xfrm>
          <a:prstGeom prst="rect">
            <a:avLst/>
          </a:prstGeom>
          <a:solidFill>
            <a:srgbClr val="121E87"/>
          </a:solidFill>
          <a:ln>
            <a:solidFill>
              <a:srgbClr val="121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5020500" y="2251075"/>
            <a:ext cx="3675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121E8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5020500" y="3602050"/>
            <a:ext cx="3675000" cy="573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121E87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FFFFF"/>
                </a:solidFill>
              </a:defRPr>
            </a:lvl1pPr>
            <a:lvl2pPr lvl="1" algn="ctr" rtl="0">
              <a:buNone/>
              <a:defRPr>
                <a:solidFill>
                  <a:srgbClr val="FFFFFF"/>
                </a:solidFill>
              </a:defRPr>
            </a:lvl2pPr>
            <a:lvl3pPr lvl="2" algn="ctr" rtl="0">
              <a:buNone/>
              <a:defRPr>
                <a:solidFill>
                  <a:srgbClr val="FFFFFF"/>
                </a:solidFill>
              </a:defRPr>
            </a:lvl3pPr>
            <a:lvl4pPr lvl="3" algn="ctr" rtl="0">
              <a:buNone/>
              <a:defRPr>
                <a:solidFill>
                  <a:srgbClr val="FFFFFF"/>
                </a:solidFill>
              </a:defRPr>
            </a:lvl4pPr>
            <a:lvl5pPr lvl="4" algn="ctr" rtl="0">
              <a:buNone/>
              <a:defRPr>
                <a:solidFill>
                  <a:srgbClr val="FFFFFF"/>
                </a:solidFill>
              </a:defRPr>
            </a:lvl5pPr>
            <a:lvl6pPr lvl="5" algn="ctr" rtl="0">
              <a:buNone/>
              <a:defRPr>
                <a:solidFill>
                  <a:srgbClr val="FFFFFF"/>
                </a:solidFill>
              </a:defRPr>
            </a:lvl6pPr>
            <a:lvl7pPr lvl="6" algn="ctr" rtl="0">
              <a:buNone/>
              <a:defRPr>
                <a:solidFill>
                  <a:srgbClr val="FFFFFF"/>
                </a:solidFill>
              </a:defRPr>
            </a:lvl7pPr>
            <a:lvl8pPr lvl="7" algn="ctr" rtl="0">
              <a:buNone/>
              <a:defRPr>
                <a:solidFill>
                  <a:srgbClr val="FFFFFF"/>
                </a:solidFill>
              </a:defRPr>
            </a:lvl8pPr>
            <a:lvl9pPr lvl="8" algn="ctr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2" name="Google Shape;22;p3"/>
          <p:cNvCxnSpPr/>
          <p:nvPr/>
        </p:nvCxnSpPr>
        <p:spPr>
          <a:xfrm>
            <a:off x="5136765" y="3486150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FFA8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 - 2 columns right" type="twoColTx" preserve="1">
  <p:cSld name="1_Third - 2 columns righ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121E87">
              <a:alpha val="8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7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7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A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3468200" y="796375"/>
            <a:ext cx="5218800" cy="669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rgbClr val="FFA8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3467825" y="1614875"/>
            <a:ext cx="25329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20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>
            <a:endParaRPr dirty="0"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6153578" y="1614875"/>
            <a:ext cx="25329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20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>
            <a:endParaRPr dirty="0"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5" name="Google Shape;55;p7"/>
          <p:cNvCxnSpPr/>
          <p:nvPr/>
        </p:nvCxnSpPr>
        <p:spPr>
          <a:xfrm>
            <a:off x="3578787" y="1519975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36387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 - 2 columns left">
  <p:cSld name="TITLE_AND_TWO_COLUMNS_2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/>
          <p:nvPr/>
        </p:nvSpPr>
        <p:spPr>
          <a:xfrm flipH="1">
            <a:off x="6099775" y="0"/>
            <a:ext cx="3044100" cy="5143500"/>
          </a:xfrm>
          <a:prstGeom prst="rect">
            <a:avLst/>
          </a:prstGeom>
          <a:solidFill>
            <a:srgbClr val="121E87">
              <a:alpha val="8588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8"/>
          <p:cNvSpPr/>
          <p:nvPr/>
        </p:nvSpPr>
        <p:spPr>
          <a:xfrm flipH="1">
            <a:off x="0" y="0"/>
            <a:ext cx="6099900" cy="5143500"/>
          </a:xfrm>
          <a:prstGeom prst="rect">
            <a:avLst/>
          </a:prstGeom>
          <a:solidFill>
            <a:srgbClr val="FFA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434706" y="796375"/>
            <a:ext cx="5218800" cy="669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>
            <a:off x="434331" y="1614875"/>
            <a:ext cx="25329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2000">
                <a:solidFill>
                  <a:srgbClr val="FFFFFF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2"/>
          </p:nvPr>
        </p:nvSpPr>
        <p:spPr>
          <a:xfrm>
            <a:off x="3120084" y="1614875"/>
            <a:ext cx="25329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2000">
                <a:solidFill>
                  <a:srgbClr val="FFFFFF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121E87"/>
                </a:solidFill>
              </a:defRPr>
            </a:lvl1pPr>
            <a:lvl2pPr lvl="1" algn="ctr" rtl="0">
              <a:buNone/>
              <a:defRPr>
                <a:solidFill>
                  <a:srgbClr val="294667"/>
                </a:solidFill>
              </a:defRPr>
            </a:lvl2pPr>
            <a:lvl3pPr lvl="2" algn="ctr" rtl="0">
              <a:buNone/>
              <a:defRPr>
                <a:solidFill>
                  <a:srgbClr val="294667"/>
                </a:solidFill>
              </a:defRPr>
            </a:lvl3pPr>
            <a:lvl4pPr lvl="3" algn="ctr" rtl="0">
              <a:buNone/>
              <a:defRPr>
                <a:solidFill>
                  <a:srgbClr val="294667"/>
                </a:solidFill>
              </a:defRPr>
            </a:lvl4pPr>
            <a:lvl5pPr lvl="4" algn="ctr" rtl="0">
              <a:buNone/>
              <a:defRPr>
                <a:solidFill>
                  <a:srgbClr val="294667"/>
                </a:solidFill>
              </a:defRPr>
            </a:lvl5pPr>
            <a:lvl6pPr lvl="5" algn="ctr" rtl="0">
              <a:buNone/>
              <a:defRPr>
                <a:solidFill>
                  <a:srgbClr val="294667"/>
                </a:solidFill>
              </a:defRPr>
            </a:lvl6pPr>
            <a:lvl7pPr lvl="6" algn="ctr" rtl="0">
              <a:buNone/>
              <a:defRPr>
                <a:solidFill>
                  <a:srgbClr val="294667"/>
                </a:solidFill>
              </a:defRPr>
            </a:lvl7pPr>
            <a:lvl8pPr lvl="7" algn="ctr" rtl="0">
              <a:buNone/>
              <a:defRPr>
                <a:solidFill>
                  <a:srgbClr val="294667"/>
                </a:solidFill>
              </a:defRPr>
            </a:lvl8pPr>
            <a:lvl9pPr lvl="8" algn="ctr" rtl="0">
              <a:buNone/>
              <a:defRPr>
                <a:solidFill>
                  <a:srgbClr val="294667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cxnSp>
        <p:nvCxnSpPr>
          <p:cNvPr id="64" name="Google Shape;64;p8"/>
          <p:cNvCxnSpPr/>
          <p:nvPr/>
        </p:nvCxnSpPr>
        <p:spPr>
          <a:xfrm>
            <a:off x="545293" y="1519975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dark)" type="blank">
  <p:cSld name="Blank (dark)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121E87">
              <a:alpha val="8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2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FFA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2"/>
          <p:cNvSpPr/>
          <p:nvPr/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121E87"/>
                </a:solidFill>
              </a:defRPr>
            </a:lvl1pPr>
            <a:lvl2pPr lvl="1" algn="ctr">
              <a:buNone/>
              <a:defRPr>
                <a:solidFill>
                  <a:srgbClr val="294667"/>
                </a:solidFill>
              </a:defRPr>
            </a:lvl2pPr>
            <a:lvl3pPr lvl="2" algn="ctr">
              <a:buNone/>
              <a:defRPr>
                <a:solidFill>
                  <a:srgbClr val="294667"/>
                </a:solidFill>
              </a:defRPr>
            </a:lvl3pPr>
            <a:lvl4pPr lvl="3" algn="ctr">
              <a:buNone/>
              <a:defRPr>
                <a:solidFill>
                  <a:srgbClr val="294667"/>
                </a:solidFill>
              </a:defRPr>
            </a:lvl4pPr>
            <a:lvl5pPr lvl="4" algn="ctr">
              <a:buNone/>
              <a:defRPr>
                <a:solidFill>
                  <a:srgbClr val="294667"/>
                </a:solidFill>
              </a:defRPr>
            </a:lvl5pPr>
            <a:lvl6pPr lvl="5" algn="ctr">
              <a:buNone/>
              <a:defRPr>
                <a:solidFill>
                  <a:srgbClr val="294667"/>
                </a:solidFill>
              </a:defRPr>
            </a:lvl6pPr>
            <a:lvl7pPr lvl="6" algn="ctr">
              <a:buNone/>
              <a:defRPr>
                <a:solidFill>
                  <a:srgbClr val="294667"/>
                </a:solidFill>
              </a:defRPr>
            </a:lvl7pPr>
            <a:lvl8pPr lvl="7" algn="ctr">
              <a:buNone/>
              <a:defRPr>
                <a:solidFill>
                  <a:srgbClr val="294667"/>
                </a:solidFill>
              </a:defRPr>
            </a:lvl8pPr>
            <a:lvl9pPr lvl="8" algn="ctr">
              <a:buNone/>
              <a:defRPr>
                <a:solidFill>
                  <a:srgbClr val="294667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933933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62" r:id="rId3"/>
    <p:sldLayoutId id="2147483654" r:id="rId4"/>
    <p:sldLayoutId id="2147483677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121E87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ctrTitle"/>
          </p:nvPr>
        </p:nvSpPr>
        <p:spPr>
          <a:xfrm>
            <a:off x="3405004" y="2828702"/>
            <a:ext cx="5738995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/>
              <a:t>Data-Driven Communication Material</a:t>
            </a:r>
            <a:endParaRPr sz="3400" dirty="0"/>
          </a:p>
        </p:txBody>
      </p:sp>
      <p:pic>
        <p:nvPicPr>
          <p:cNvPr id="4" name="Picture 3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FB7DCFD5-FF3A-40FB-B8F3-96F0291E648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51339" y="2891222"/>
            <a:ext cx="870857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FBF4F-F0E3-4F1F-A371-E99B836FD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31025"/>
            <a:ext cx="3200400" cy="3158700"/>
          </a:xfrm>
        </p:spPr>
        <p:txBody>
          <a:bodyPr/>
          <a:lstStyle/>
          <a:p>
            <a:r>
              <a:rPr lang="en-US" sz="1800" b="1" dirty="0">
                <a:solidFill>
                  <a:srgbClr val="FFA800"/>
                </a:solidFill>
              </a:rPr>
              <a:t>C</a:t>
            </a:r>
            <a:r>
              <a:rPr lang="en-US" sz="1800" dirty="0">
                <a:solidFill>
                  <a:schemeClr val="bg1"/>
                </a:solidFill>
              </a:rPr>
              <a:t>ommand attention</a:t>
            </a:r>
          </a:p>
          <a:p>
            <a:r>
              <a:rPr lang="en-US" sz="1800" b="1" dirty="0">
                <a:solidFill>
                  <a:srgbClr val="FFA800"/>
                </a:solidFill>
              </a:rPr>
              <a:t>C</a:t>
            </a:r>
            <a:r>
              <a:rPr lang="en-US" sz="1800" dirty="0">
                <a:solidFill>
                  <a:schemeClr val="bg1"/>
                </a:solidFill>
              </a:rPr>
              <a:t>larify messages</a:t>
            </a:r>
          </a:p>
          <a:p>
            <a:r>
              <a:rPr lang="en-US" sz="1800" b="1" dirty="0">
                <a:solidFill>
                  <a:srgbClr val="FFA800"/>
                </a:solidFill>
              </a:rPr>
              <a:t>C</a:t>
            </a:r>
            <a:r>
              <a:rPr lang="en-US" sz="1800" dirty="0">
                <a:solidFill>
                  <a:schemeClr val="bg1"/>
                </a:solidFill>
              </a:rPr>
              <a:t>ommunicate benefits</a:t>
            </a:r>
          </a:p>
          <a:p>
            <a:r>
              <a:rPr lang="en-US" sz="1800" b="1" dirty="0">
                <a:solidFill>
                  <a:srgbClr val="FFA800"/>
                </a:solidFill>
              </a:rPr>
              <a:t>C</a:t>
            </a:r>
            <a:r>
              <a:rPr lang="en-US" sz="1800" dirty="0">
                <a:solidFill>
                  <a:schemeClr val="bg1"/>
                </a:solidFill>
              </a:rPr>
              <a:t>ater to heart &amp; head</a:t>
            </a:r>
          </a:p>
          <a:p>
            <a:r>
              <a:rPr lang="en-US" dirty="0">
                <a:solidFill>
                  <a:schemeClr val="bg1"/>
                </a:solidFill>
                <a:highlight>
                  <a:srgbClr val="FF0000"/>
                </a:highlight>
              </a:rPr>
              <a:t>Be</a:t>
            </a:r>
            <a:r>
              <a:rPr lang="en-US" b="1" dirty="0">
                <a:solidFill>
                  <a:schemeClr val="bg1"/>
                </a:solidFill>
                <a:highlight>
                  <a:srgbClr val="FF0000"/>
                </a:highlight>
              </a:rPr>
              <a:t> </a:t>
            </a:r>
            <a:r>
              <a:rPr lang="en-US" b="1" dirty="0">
                <a:solidFill>
                  <a:srgbClr val="FFA800"/>
                </a:solidFill>
                <a:highlight>
                  <a:srgbClr val="FF0000"/>
                </a:highlight>
              </a:rPr>
              <a:t>C</a:t>
            </a:r>
            <a:r>
              <a:rPr lang="en-US" dirty="0">
                <a:solidFill>
                  <a:schemeClr val="bg1"/>
                </a:solidFill>
                <a:highlight>
                  <a:srgbClr val="FF0000"/>
                </a:highlight>
              </a:rPr>
              <a:t>onsistent</a:t>
            </a:r>
          </a:p>
          <a:p>
            <a:r>
              <a:rPr lang="en-US" sz="1800" b="1" dirty="0">
                <a:solidFill>
                  <a:srgbClr val="FFA800"/>
                </a:solidFill>
              </a:rPr>
              <a:t>C</a:t>
            </a:r>
            <a:r>
              <a:rPr lang="en-US" sz="1800" dirty="0">
                <a:solidFill>
                  <a:schemeClr val="bg1"/>
                </a:solidFill>
              </a:rPr>
              <a:t>all to action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7C4CB-108B-435C-A1CD-45B0ED6D49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BB2C4F4-F178-488E-96A7-5F136795F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200" y="536700"/>
            <a:ext cx="5218800" cy="928975"/>
          </a:xfrm>
        </p:spPr>
        <p:txBody>
          <a:bodyPr/>
          <a:lstStyle/>
          <a:p>
            <a:r>
              <a:rPr lang="en-US" dirty="0"/>
              <a:t>Align different content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3FF2D12-4D13-4117-8839-381D98AAC28C}"/>
              </a:ext>
            </a:extLst>
          </p:cNvPr>
          <p:cNvGraphicFramePr/>
          <p:nvPr/>
        </p:nvGraphicFramePr>
        <p:xfrm>
          <a:off x="3657601" y="1594022"/>
          <a:ext cx="4572001" cy="3450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189176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FBF4F-F0E3-4F1F-A371-E99B836FD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31025"/>
            <a:ext cx="3200400" cy="3158700"/>
          </a:xfrm>
        </p:spPr>
        <p:txBody>
          <a:bodyPr/>
          <a:lstStyle/>
          <a:p>
            <a:r>
              <a:rPr lang="en-US" sz="1800" b="1" dirty="0">
                <a:solidFill>
                  <a:srgbClr val="FFA800"/>
                </a:solidFill>
              </a:rPr>
              <a:t>C</a:t>
            </a:r>
            <a:r>
              <a:rPr lang="en-US" sz="1800" dirty="0">
                <a:solidFill>
                  <a:schemeClr val="bg1"/>
                </a:solidFill>
              </a:rPr>
              <a:t>ommand attention</a:t>
            </a:r>
          </a:p>
          <a:p>
            <a:r>
              <a:rPr lang="en-US" sz="1800" b="1" dirty="0">
                <a:solidFill>
                  <a:srgbClr val="FFA800"/>
                </a:solidFill>
              </a:rPr>
              <a:t>C</a:t>
            </a:r>
            <a:r>
              <a:rPr lang="en-US" sz="1800" dirty="0">
                <a:solidFill>
                  <a:schemeClr val="bg1"/>
                </a:solidFill>
              </a:rPr>
              <a:t>larify messages</a:t>
            </a:r>
          </a:p>
          <a:p>
            <a:r>
              <a:rPr lang="en-US" sz="1800" b="1" dirty="0">
                <a:solidFill>
                  <a:srgbClr val="FFA800"/>
                </a:solidFill>
              </a:rPr>
              <a:t>C</a:t>
            </a:r>
            <a:r>
              <a:rPr lang="en-US" sz="1800" dirty="0">
                <a:solidFill>
                  <a:schemeClr val="bg1"/>
                </a:solidFill>
              </a:rPr>
              <a:t>ommunicate benefits</a:t>
            </a:r>
          </a:p>
          <a:p>
            <a:r>
              <a:rPr lang="en-US" sz="1800" b="1" dirty="0">
                <a:solidFill>
                  <a:srgbClr val="FFA800"/>
                </a:solidFill>
              </a:rPr>
              <a:t>C</a:t>
            </a:r>
            <a:r>
              <a:rPr lang="en-US" sz="1800" dirty="0">
                <a:solidFill>
                  <a:schemeClr val="bg1"/>
                </a:solidFill>
              </a:rPr>
              <a:t>ater to heart &amp; head</a:t>
            </a:r>
          </a:p>
          <a:p>
            <a:r>
              <a:rPr lang="en-US" sz="1800" dirty="0">
                <a:solidFill>
                  <a:schemeClr val="bg1"/>
                </a:solidFill>
              </a:rPr>
              <a:t>Be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rgbClr val="FFA800"/>
                </a:solidFill>
              </a:rPr>
              <a:t>C</a:t>
            </a:r>
            <a:r>
              <a:rPr lang="en-US" sz="1800" dirty="0">
                <a:solidFill>
                  <a:schemeClr val="bg1"/>
                </a:solidFill>
              </a:rPr>
              <a:t>onsistent</a:t>
            </a:r>
          </a:p>
          <a:p>
            <a:r>
              <a:rPr lang="en-US" b="1" dirty="0">
                <a:solidFill>
                  <a:srgbClr val="FFA800"/>
                </a:solidFill>
                <a:highlight>
                  <a:srgbClr val="FF0000"/>
                </a:highlight>
              </a:rPr>
              <a:t>C</a:t>
            </a:r>
            <a:r>
              <a:rPr lang="en-US" dirty="0">
                <a:solidFill>
                  <a:schemeClr val="bg1"/>
                </a:solidFill>
                <a:highlight>
                  <a:srgbClr val="FF0000"/>
                </a:highlight>
              </a:rPr>
              <a:t>all to action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7C4CB-108B-435C-A1CD-45B0ED6D49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BB2C4F4-F178-488E-96A7-5F136795F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200" y="536700"/>
            <a:ext cx="5218800" cy="928975"/>
          </a:xfrm>
        </p:spPr>
        <p:txBody>
          <a:bodyPr/>
          <a:lstStyle/>
          <a:p>
            <a:r>
              <a:rPr lang="en-US" dirty="0"/>
              <a:t>Make an ask</a:t>
            </a:r>
          </a:p>
        </p:txBody>
      </p:sp>
      <p:pic>
        <p:nvPicPr>
          <p:cNvPr id="9" name="Picture 8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FA42BE8A-CA04-4622-82D7-415542699B2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61294" y="1929874"/>
            <a:ext cx="2458738" cy="2308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1B19F2-C44D-4553-8C7F-94279EC94EE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7935" y="2012604"/>
            <a:ext cx="2133600" cy="21431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8D4049-5351-474F-ADD8-4AEE969073C9}"/>
              </a:ext>
            </a:extLst>
          </p:cNvPr>
          <p:cNvSpPr txBox="1"/>
          <p:nvPr/>
        </p:nvSpPr>
        <p:spPr>
          <a:xfrm>
            <a:off x="3581400" y="4406745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chemeClr val="tx1"/>
                </a:solidFill>
              </a:rPr>
              <a:t>Learn More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E93764-221E-49ED-8158-185053E6F818}"/>
              </a:ext>
            </a:extLst>
          </p:cNvPr>
          <p:cNvSpPr txBox="1"/>
          <p:nvPr/>
        </p:nvSpPr>
        <p:spPr>
          <a:xfrm>
            <a:off x="6724135" y="4406745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chemeClr val="tx1"/>
                </a:solidFill>
              </a:rPr>
              <a:t>Do Something</a:t>
            </a:r>
          </a:p>
        </p:txBody>
      </p:sp>
    </p:spTree>
    <p:extLst>
      <p:ext uri="{BB962C8B-B14F-4D97-AF65-F5344CB8AC3E}">
        <p14:creationId xmlns:p14="http://schemas.microsoft.com/office/powerpoint/2010/main" val="26599408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ctrTitle"/>
          </p:nvPr>
        </p:nvSpPr>
        <p:spPr>
          <a:xfrm>
            <a:off x="5020500" y="1238865"/>
            <a:ext cx="3675000" cy="21720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Talking About Data</a:t>
            </a:r>
            <a:endParaRPr dirty="0"/>
          </a:p>
        </p:txBody>
      </p:sp>
      <p:sp>
        <p:nvSpPr>
          <p:cNvPr id="133" name="Google Shape;133;p18"/>
          <p:cNvSpPr txBox="1">
            <a:spLocks noGrp="1"/>
          </p:cNvSpPr>
          <p:nvPr>
            <p:ph type="subTitle" idx="1"/>
          </p:nvPr>
        </p:nvSpPr>
        <p:spPr>
          <a:xfrm>
            <a:off x="5020500" y="3602050"/>
            <a:ext cx="4001580" cy="10688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How do we communicate technical messages to</a:t>
            </a:r>
            <a:br>
              <a:rPr lang="en-US" sz="2000" dirty="0"/>
            </a:br>
            <a:r>
              <a:rPr lang="en-US" sz="2000" dirty="0"/>
              <a:t>non-technical audiences</a:t>
            </a:r>
            <a:endParaRPr sz="2000" dirty="0"/>
          </a:p>
        </p:txBody>
      </p:sp>
      <p:sp>
        <p:nvSpPr>
          <p:cNvPr id="134" name="Google Shape;134;p1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36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2939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7"/>
          <p:cNvSpPr txBox="1">
            <a:spLocks noGrp="1"/>
          </p:cNvSpPr>
          <p:nvPr>
            <p:ph type="sldNum" idx="12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2B46F0-FF85-4757-A82B-5E7DF8BBA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58" y="1418089"/>
            <a:ext cx="2460681" cy="23930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F5A80B-1738-4B31-B137-D91488ABAD3E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50000"/>
            <a:extLst/>
          </a:blip>
          <a:stretch>
            <a:fillRect/>
          </a:stretch>
        </p:blipFill>
        <p:spPr>
          <a:xfrm>
            <a:off x="3521031" y="1415374"/>
            <a:ext cx="2395728" cy="23957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02F109-C9CA-4B7D-BCCD-70386A66E9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0251" y="1415374"/>
            <a:ext cx="2395728" cy="23957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432BE6-0686-4574-AEFA-90ACF0A4D629}"/>
              </a:ext>
            </a:extLst>
          </p:cNvPr>
          <p:cNvSpPr txBox="1"/>
          <p:nvPr/>
        </p:nvSpPr>
        <p:spPr>
          <a:xfrm>
            <a:off x="410186" y="537388"/>
            <a:ext cx="3083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b="1" dirty="0">
                <a:solidFill>
                  <a:srgbClr val="FAA21D"/>
                </a:solidFill>
                <a:latin typeface="Calibri"/>
              </a:rPr>
              <a:t>1. Simplify</a:t>
            </a:r>
            <a:br>
              <a:rPr lang="en-US" sz="2400" b="1" dirty="0">
                <a:solidFill>
                  <a:srgbClr val="FAA21D"/>
                </a:solidFill>
                <a:latin typeface="Calibri"/>
              </a:rPr>
            </a:br>
            <a:r>
              <a:rPr lang="en-US" sz="2400" b="1" dirty="0">
                <a:solidFill>
                  <a:srgbClr val="FAA21D"/>
                </a:solidFill>
                <a:latin typeface="Calibri"/>
              </a:rPr>
              <a:t>language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B8A78D-9719-40A3-8D20-FCA44FD2E8B1}"/>
              </a:ext>
            </a:extLst>
          </p:cNvPr>
          <p:cNvSpPr txBox="1"/>
          <p:nvPr/>
        </p:nvSpPr>
        <p:spPr>
          <a:xfrm>
            <a:off x="3681638" y="537387"/>
            <a:ext cx="2074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b="1" dirty="0">
                <a:solidFill>
                  <a:srgbClr val="FAA21D"/>
                </a:solidFill>
                <a:latin typeface="Calibri"/>
              </a:rPr>
              <a:t>2. Simplify numbers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5795CB-DD41-4593-8F5D-BA44EBE5AF30}"/>
              </a:ext>
            </a:extLst>
          </p:cNvPr>
          <p:cNvSpPr txBox="1"/>
          <p:nvPr/>
        </p:nvSpPr>
        <p:spPr>
          <a:xfrm>
            <a:off x="6420858" y="952887"/>
            <a:ext cx="2074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b="1" dirty="0">
                <a:solidFill>
                  <a:srgbClr val="FAA21D"/>
                </a:solidFill>
                <a:latin typeface="Calibri"/>
              </a:rPr>
              <a:t>3. Personalize</a:t>
            </a:r>
          </a:p>
        </p:txBody>
      </p:sp>
    </p:spTree>
    <p:extLst>
      <p:ext uri="{BB962C8B-B14F-4D97-AF65-F5344CB8AC3E}">
        <p14:creationId xmlns:p14="http://schemas.microsoft.com/office/powerpoint/2010/main" val="128087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3DC38-D8BC-4FB8-A44F-4026998E0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Terminology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D4351-4545-408E-A2C8-1663BA527C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b="1" dirty="0">
                <a:solidFill>
                  <a:srgbClr val="121E87"/>
                </a:solidFill>
              </a:rPr>
              <a:t>Technical</a:t>
            </a:r>
          </a:p>
          <a:p>
            <a:r>
              <a:rPr lang="en-US" dirty="0"/>
              <a:t>Mortality</a:t>
            </a:r>
          </a:p>
          <a:p>
            <a:r>
              <a:rPr lang="en-US" dirty="0"/>
              <a:t>Morbidity</a:t>
            </a:r>
          </a:p>
          <a:p>
            <a:r>
              <a:rPr lang="en-US" dirty="0"/>
              <a:t>Fertility</a:t>
            </a:r>
          </a:p>
          <a:p>
            <a:r>
              <a:rPr lang="en-US" dirty="0"/>
              <a:t>Incidence</a:t>
            </a:r>
          </a:p>
          <a:p>
            <a:r>
              <a:rPr lang="en-US" dirty="0"/>
              <a:t>Prevalence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862E79-653D-4235-84FC-0C31EF4BDD1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b="1" dirty="0">
                <a:solidFill>
                  <a:srgbClr val="121E87"/>
                </a:solidFill>
              </a:rPr>
              <a:t>Non-Technical</a:t>
            </a:r>
            <a:endParaRPr lang="en-US" dirty="0"/>
          </a:p>
          <a:p>
            <a:r>
              <a:rPr lang="en-US" dirty="0"/>
              <a:t>Deaths</a:t>
            </a:r>
          </a:p>
          <a:p>
            <a:r>
              <a:rPr lang="en-US" dirty="0"/>
              <a:t>Illness</a:t>
            </a:r>
          </a:p>
          <a:p>
            <a:r>
              <a:rPr lang="en-US" dirty="0"/>
              <a:t>Birth</a:t>
            </a:r>
          </a:p>
          <a:p>
            <a:r>
              <a:rPr lang="en-US" dirty="0"/>
              <a:t>New cases</a:t>
            </a:r>
          </a:p>
          <a:p>
            <a:r>
              <a:rPr lang="en-US" dirty="0"/>
              <a:t>Total cases</a:t>
            </a:r>
          </a:p>
        </p:txBody>
      </p:sp>
      <p:sp>
        <p:nvSpPr>
          <p:cNvPr id="319" name="Google Shape;319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2B46F0-FF85-4757-A82B-5E7DF8BBA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790" y="2220770"/>
            <a:ext cx="2000250" cy="19469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432BE6-0686-4574-AEFA-90ACF0A4D629}"/>
              </a:ext>
            </a:extLst>
          </p:cNvPr>
          <p:cNvSpPr txBox="1">
            <a:spLocks noChangeAspect="1"/>
          </p:cNvSpPr>
          <p:nvPr/>
        </p:nvSpPr>
        <p:spPr>
          <a:xfrm>
            <a:off x="885967" y="1199376"/>
            <a:ext cx="1633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b="1" dirty="0">
                <a:solidFill>
                  <a:srgbClr val="FAA21D"/>
                </a:solidFill>
                <a:latin typeface="Calibri"/>
              </a:rPr>
              <a:t>1. Simplify</a:t>
            </a:r>
            <a:br>
              <a:rPr lang="en-US" sz="2400" b="1" dirty="0">
                <a:solidFill>
                  <a:srgbClr val="FAA21D"/>
                </a:solidFill>
                <a:latin typeface="Calibri"/>
              </a:rPr>
            </a:br>
            <a:r>
              <a:rPr lang="en-US" sz="2400" b="1" dirty="0">
                <a:solidFill>
                  <a:srgbClr val="FAA21D"/>
                </a:solidFill>
                <a:latin typeface="Calibri"/>
              </a:rPr>
              <a:t>language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D1279A9-8543-451D-BD7C-98642B0D60B8}"/>
              </a:ext>
            </a:extLst>
          </p:cNvPr>
          <p:cNvCxnSpPr>
            <a:cxnSpLocks/>
          </p:cNvCxnSpPr>
          <p:nvPr/>
        </p:nvCxnSpPr>
        <p:spPr>
          <a:xfrm>
            <a:off x="5439508" y="3859237"/>
            <a:ext cx="9050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E772A9-D6DC-41CA-91ED-9D5843F4D682}"/>
              </a:ext>
            </a:extLst>
          </p:cNvPr>
          <p:cNvCxnSpPr>
            <a:cxnSpLocks/>
          </p:cNvCxnSpPr>
          <p:nvPr/>
        </p:nvCxnSpPr>
        <p:spPr>
          <a:xfrm>
            <a:off x="5439508" y="3491132"/>
            <a:ext cx="9050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0C1E0FA-9EEC-4EF0-8BE4-25EDA14E7EC5}"/>
              </a:ext>
            </a:extLst>
          </p:cNvPr>
          <p:cNvCxnSpPr>
            <a:cxnSpLocks/>
          </p:cNvCxnSpPr>
          <p:nvPr/>
        </p:nvCxnSpPr>
        <p:spPr>
          <a:xfrm>
            <a:off x="5439508" y="3094892"/>
            <a:ext cx="9050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9E5F2E4-C134-4379-8B4B-B017850148B0}"/>
              </a:ext>
            </a:extLst>
          </p:cNvPr>
          <p:cNvCxnSpPr>
            <a:cxnSpLocks/>
          </p:cNvCxnSpPr>
          <p:nvPr/>
        </p:nvCxnSpPr>
        <p:spPr>
          <a:xfrm>
            <a:off x="5453576" y="2715064"/>
            <a:ext cx="9050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9C327D2-BAAA-4B67-8DFC-9E4312980920}"/>
              </a:ext>
            </a:extLst>
          </p:cNvPr>
          <p:cNvCxnSpPr>
            <a:cxnSpLocks/>
          </p:cNvCxnSpPr>
          <p:nvPr/>
        </p:nvCxnSpPr>
        <p:spPr>
          <a:xfrm>
            <a:off x="5439508" y="2321169"/>
            <a:ext cx="9050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0507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3DC38-D8BC-4FB8-A44F-4026998E0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Expressing </a:t>
            </a:r>
            <a:br>
              <a:rPr lang="en-US" dirty="0"/>
            </a:br>
            <a:r>
              <a:rPr lang="en-US" dirty="0"/>
              <a:t>Data Points</a:t>
            </a:r>
          </a:p>
        </p:txBody>
      </p:sp>
      <p:sp>
        <p:nvSpPr>
          <p:cNvPr id="319" name="Google Shape;319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432BE6-0686-4574-AEFA-90ACF0A4D629}"/>
              </a:ext>
            </a:extLst>
          </p:cNvPr>
          <p:cNvSpPr txBox="1">
            <a:spLocks noChangeAspect="1"/>
          </p:cNvSpPr>
          <p:nvPr/>
        </p:nvSpPr>
        <p:spPr>
          <a:xfrm>
            <a:off x="885967" y="1199376"/>
            <a:ext cx="1633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b="1" dirty="0">
                <a:solidFill>
                  <a:srgbClr val="FAA21D"/>
                </a:solidFill>
                <a:latin typeface="Calibri"/>
              </a:rPr>
              <a:t>2. Simplify</a:t>
            </a:r>
            <a:br>
              <a:rPr lang="en-US" sz="2400" b="1" dirty="0">
                <a:solidFill>
                  <a:srgbClr val="FAA21D"/>
                </a:solidFill>
                <a:latin typeface="Calibri"/>
              </a:rPr>
            </a:br>
            <a:r>
              <a:rPr lang="en-US" sz="2400" b="1" dirty="0">
                <a:solidFill>
                  <a:srgbClr val="FAA21D"/>
                </a:solidFill>
                <a:latin typeface="Calibri"/>
              </a:rPr>
              <a:t>numbers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A38DA9-D994-4F11-8A80-675AC20EF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646" y="2192957"/>
            <a:ext cx="2002536" cy="2002536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2D1EE0A-553E-41CD-AA80-F58AEA4499D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467678" y="1614875"/>
            <a:ext cx="5218800" cy="3158700"/>
          </a:xfrm>
        </p:spPr>
        <p:txBody>
          <a:bodyPr/>
          <a:lstStyle/>
          <a:p>
            <a:r>
              <a:rPr lang="en-US" dirty="0"/>
              <a:t>Limit decimals</a:t>
            </a:r>
          </a:p>
          <a:p>
            <a:endParaRPr lang="en-US" dirty="0"/>
          </a:p>
          <a:p>
            <a:r>
              <a:rPr lang="en-US" dirty="0"/>
              <a:t>Use round numbers</a:t>
            </a:r>
          </a:p>
          <a:p>
            <a:endParaRPr lang="en-US" dirty="0"/>
          </a:p>
          <a:p>
            <a:r>
              <a:rPr lang="en-US" dirty="0"/>
              <a:t>Avoid small numbers (ex. 0.003)</a:t>
            </a:r>
          </a:p>
          <a:p>
            <a:endParaRPr lang="en-US" dirty="0"/>
          </a:p>
          <a:p>
            <a:r>
              <a:rPr lang="en-US" dirty="0"/>
              <a:t>Express uncertainty through ranges </a:t>
            </a:r>
          </a:p>
        </p:txBody>
      </p:sp>
    </p:spTree>
    <p:extLst>
      <p:ext uri="{BB962C8B-B14F-4D97-AF65-F5344CB8AC3E}">
        <p14:creationId xmlns:p14="http://schemas.microsoft.com/office/powerpoint/2010/main" val="12759585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7"/>
          <p:cNvSpPr txBox="1">
            <a:spLocks noGrp="1"/>
          </p:cNvSpPr>
          <p:nvPr>
            <p:ph type="sldNum" idx="12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AA2CF2F-8B68-4E2F-A44E-A1DECA49ED45}"/>
              </a:ext>
            </a:extLst>
          </p:cNvPr>
          <p:cNvSpPr txBox="1">
            <a:spLocks/>
          </p:cNvSpPr>
          <p:nvPr/>
        </p:nvSpPr>
        <p:spPr>
          <a:xfrm>
            <a:off x="457200" y="805509"/>
            <a:ext cx="8229600" cy="3532482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4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533" dirty="0"/>
              <a:t>Most countries with a density of skilled health professionals below </a:t>
            </a:r>
            <a:r>
              <a:rPr lang="en-US" sz="5600" b="1" dirty="0">
                <a:solidFill>
                  <a:srgbClr val="FF0000"/>
                </a:solidFill>
              </a:rPr>
              <a:t>22.8/10,000</a:t>
            </a:r>
            <a:r>
              <a:rPr lang="en-US" sz="4533" dirty="0"/>
              <a:t> population and a coverage of births by skilled birth attendants (SBA) below </a:t>
            </a:r>
            <a:r>
              <a:rPr lang="en-US" sz="5600" b="1" dirty="0">
                <a:solidFill>
                  <a:srgbClr val="FF0000"/>
                </a:solidFill>
              </a:rPr>
              <a:t>80%</a:t>
            </a:r>
            <a:r>
              <a:rPr lang="en-US" sz="4533" dirty="0"/>
              <a:t> are in Africa (</a:t>
            </a:r>
            <a:r>
              <a:rPr lang="en-US" sz="5600" b="1" dirty="0">
                <a:solidFill>
                  <a:srgbClr val="FF0000"/>
                </a:solidFill>
              </a:rPr>
              <a:t>31</a:t>
            </a:r>
            <a:r>
              <a:rPr lang="en-US" sz="4533" dirty="0"/>
              <a:t> countries, </a:t>
            </a:r>
            <a:r>
              <a:rPr lang="en-US" sz="5600" b="1" dirty="0">
                <a:solidFill>
                  <a:srgbClr val="FF0000"/>
                </a:solidFill>
              </a:rPr>
              <a:t>57.4%</a:t>
            </a:r>
            <a:r>
              <a:rPr lang="en-US" sz="4533" dirty="0"/>
              <a:t>) and in South‐East Asia (</a:t>
            </a:r>
            <a:r>
              <a:rPr lang="en-US" sz="5600" b="1" dirty="0">
                <a:solidFill>
                  <a:srgbClr val="FF0000"/>
                </a:solidFill>
              </a:rPr>
              <a:t>7</a:t>
            </a:r>
            <a:r>
              <a:rPr lang="en-US" sz="4533" dirty="0"/>
              <a:t> countries, </a:t>
            </a:r>
            <a:r>
              <a:rPr lang="en-US" sz="5600" b="1" dirty="0">
                <a:solidFill>
                  <a:srgbClr val="FF0000"/>
                </a:solidFill>
              </a:rPr>
              <a:t>12.9%</a:t>
            </a:r>
            <a:r>
              <a:rPr lang="en-US" sz="4533" dirty="0"/>
              <a:t>). </a:t>
            </a:r>
          </a:p>
          <a:p>
            <a:endParaRPr lang="en-US" sz="4533" dirty="0"/>
          </a:p>
          <a:p>
            <a:r>
              <a:rPr lang="en-US" sz="4533" dirty="0"/>
              <a:t>Oman, the Emirates and Saudi Arabia have over </a:t>
            </a:r>
            <a:r>
              <a:rPr lang="en-US" sz="5600" b="1" dirty="0">
                <a:solidFill>
                  <a:srgbClr val="FF0000"/>
                </a:solidFill>
              </a:rPr>
              <a:t>80%</a:t>
            </a:r>
            <a:r>
              <a:rPr lang="en-US" sz="4533" dirty="0"/>
              <a:t> dependence on foreign trained health personnel. </a:t>
            </a:r>
          </a:p>
          <a:p>
            <a:endParaRPr lang="en-US" sz="4533" dirty="0"/>
          </a:p>
          <a:p>
            <a:r>
              <a:rPr lang="en-US" sz="4533" dirty="0"/>
              <a:t>A global deficit of </a:t>
            </a:r>
            <a:r>
              <a:rPr lang="en-US" sz="5600" b="1" dirty="0">
                <a:solidFill>
                  <a:srgbClr val="FF0000"/>
                </a:solidFill>
              </a:rPr>
              <a:t>12.9</a:t>
            </a:r>
            <a:r>
              <a:rPr lang="en-US" sz="4533" dirty="0"/>
              <a:t> million health workers is estimated by </a:t>
            </a:r>
            <a:r>
              <a:rPr lang="en-US" sz="5600" b="1" dirty="0">
                <a:solidFill>
                  <a:srgbClr val="FF0000"/>
                </a:solidFill>
              </a:rPr>
              <a:t>2035 </a:t>
            </a:r>
            <a:r>
              <a:rPr lang="en-US" sz="4533" dirty="0"/>
              <a:t>against the threshold of </a:t>
            </a:r>
            <a:r>
              <a:rPr lang="en-US" sz="5600" b="1" dirty="0">
                <a:solidFill>
                  <a:srgbClr val="FF0000"/>
                </a:solidFill>
              </a:rPr>
              <a:t>34.5</a:t>
            </a:r>
            <a:r>
              <a:rPr lang="en-US" sz="4533" dirty="0"/>
              <a:t> skilled health professionals per 10,000 people. </a:t>
            </a:r>
          </a:p>
          <a:p>
            <a:endParaRPr lang="en-US" sz="4533" dirty="0"/>
          </a:p>
          <a:p>
            <a:r>
              <a:rPr lang="en-US" sz="4533" dirty="0"/>
              <a:t>In the </a:t>
            </a:r>
            <a:r>
              <a:rPr lang="en-US" sz="5700" b="1" dirty="0">
                <a:solidFill>
                  <a:srgbClr val="FF0000"/>
                </a:solidFill>
              </a:rPr>
              <a:t>100</a:t>
            </a:r>
            <a:r>
              <a:rPr lang="en-US" sz="4533" dirty="0"/>
              <a:t> countries presently below the </a:t>
            </a:r>
            <a:r>
              <a:rPr lang="en-US" sz="5600" b="1" dirty="0">
                <a:solidFill>
                  <a:srgbClr val="FF0000"/>
                </a:solidFill>
              </a:rPr>
              <a:t>34.5/10000 </a:t>
            </a:r>
            <a:r>
              <a:rPr lang="en-US" sz="4533" dirty="0"/>
              <a:t>threshold of health workers, there is currently a total shortage of about </a:t>
            </a:r>
            <a:r>
              <a:rPr lang="en-US" sz="5600" b="1" dirty="0">
                <a:solidFill>
                  <a:srgbClr val="FF0000"/>
                </a:solidFill>
              </a:rPr>
              <a:t>7.2 </a:t>
            </a:r>
            <a:r>
              <a:rPr lang="en-US" sz="4533" dirty="0"/>
              <a:t>million health workers. 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875EC2-3682-457F-90CD-E2A036328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4256" y="751507"/>
            <a:ext cx="4775337" cy="358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0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3DC38-D8BC-4FB8-A44F-4026998E0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analogies</a:t>
            </a:r>
          </a:p>
        </p:txBody>
      </p:sp>
      <p:sp>
        <p:nvSpPr>
          <p:cNvPr id="319" name="Google Shape;319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432BE6-0686-4574-AEFA-90ACF0A4D629}"/>
              </a:ext>
            </a:extLst>
          </p:cNvPr>
          <p:cNvSpPr txBox="1">
            <a:spLocks noChangeAspect="1"/>
          </p:cNvSpPr>
          <p:nvPr/>
        </p:nvSpPr>
        <p:spPr>
          <a:xfrm>
            <a:off x="885967" y="1199376"/>
            <a:ext cx="1633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b="1" dirty="0">
                <a:solidFill>
                  <a:srgbClr val="FAA21D"/>
                </a:solidFill>
                <a:latin typeface="Calibri"/>
              </a:rPr>
              <a:t>2. Simplify</a:t>
            </a:r>
            <a:br>
              <a:rPr lang="en-US" sz="2400" b="1" dirty="0">
                <a:solidFill>
                  <a:srgbClr val="FAA21D"/>
                </a:solidFill>
                <a:latin typeface="Calibri"/>
              </a:rPr>
            </a:br>
            <a:r>
              <a:rPr lang="en-US" sz="2400" b="1" dirty="0">
                <a:solidFill>
                  <a:srgbClr val="FAA21D"/>
                </a:solidFill>
                <a:latin typeface="Calibri"/>
              </a:rPr>
              <a:t>numbers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A38DA9-D994-4F11-8A80-675AC20EF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646" y="2192957"/>
            <a:ext cx="2002536" cy="2002536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2D1EE0A-553E-41CD-AA80-F58AEA4499D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467678" y="1614875"/>
            <a:ext cx="5380900" cy="3158700"/>
          </a:xfrm>
        </p:spPr>
        <p:txBody>
          <a:bodyPr/>
          <a:lstStyle/>
          <a:p>
            <a:pPr marL="139700" indent="0">
              <a:buNone/>
            </a:pPr>
            <a:r>
              <a:rPr lang="en-US" dirty="0"/>
              <a:t>Examples:</a:t>
            </a:r>
          </a:p>
          <a:p>
            <a:r>
              <a:rPr lang="en-US" dirty="0"/>
              <a:t>“the same number as the entire population of CITY”</a:t>
            </a:r>
          </a:p>
          <a:p>
            <a:endParaRPr lang="en-US" dirty="0"/>
          </a:p>
          <a:p>
            <a:r>
              <a:rPr lang="en-US" dirty="0"/>
              <a:t>“last year the total exceeded the amount for previous x years combined”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7039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432BE6-0686-4574-AEFA-90ACF0A4D629}"/>
              </a:ext>
            </a:extLst>
          </p:cNvPr>
          <p:cNvSpPr txBox="1">
            <a:spLocks noChangeAspect="1"/>
          </p:cNvSpPr>
          <p:nvPr/>
        </p:nvSpPr>
        <p:spPr>
          <a:xfrm>
            <a:off x="885967" y="1199376"/>
            <a:ext cx="1633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b="1" dirty="0">
                <a:solidFill>
                  <a:srgbClr val="FAA21D"/>
                </a:solidFill>
                <a:latin typeface="Calibri"/>
              </a:rPr>
              <a:t>2. Simplify</a:t>
            </a:r>
            <a:br>
              <a:rPr lang="en-US" sz="2400" b="1" dirty="0">
                <a:solidFill>
                  <a:srgbClr val="FAA21D"/>
                </a:solidFill>
                <a:latin typeface="Calibri"/>
              </a:rPr>
            </a:br>
            <a:r>
              <a:rPr lang="en-US" sz="2400" b="1" dirty="0">
                <a:solidFill>
                  <a:srgbClr val="FAA21D"/>
                </a:solidFill>
                <a:latin typeface="Calibri"/>
              </a:rPr>
              <a:t>numbers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A38DA9-D994-4F11-8A80-675AC20EF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646" y="2192957"/>
            <a:ext cx="2002536" cy="200253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DE2AE02-0B92-4B1F-B179-8936E3CFF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Plot of a Data Story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A5DBD7F-576C-427C-BCD9-F5CE0D7C6791}"/>
              </a:ext>
            </a:extLst>
          </p:cNvPr>
          <p:cNvCxnSpPr>
            <a:cxnSpLocks noChangeAspect="1"/>
          </p:cNvCxnSpPr>
          <p:nvPr/>
        </p:nvCxnSpPr>
        <p:spPr>
          <a:xfrm>
            <a:off x="3132385" y="4429637"/>
            <a:ext cx="1545133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7DB61C-EE3F-4E36-A7CD-405E04996BF8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4631084" y="3463982"/>
            <a:ext cx="1092639" cy="96565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31C9771-A89D-4EB0-AA3B-37950489A22A}"/>
              </a:ext>
            </a:extLst>
          </p:cNvPr>
          <p:cNvSpPr txBox="1">
            <a:spLocks noChangeAspect="1"/>
          </p:cNvSpPr>
          <p:nvPr/>
        </p:nvSpPr>
        <p:spPr>
          <a:xfrm>
            <a:off x="4316949" y="3420228"/>
            <a:ext cx="1152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>
                <a:solidFill>
                  <a:prstClr val="black"/>
                </a:solidFill>
                <a:latin typeface="Calibri"/>
              </a:rPr>
              <a:t>Where we are now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8A9BFF-A58E-49AC-A932-443CCCA17943}"/>
              </a:ext>
            </a:extLst>
          </p:cNvPr>
          <p:cNvSpPr txBox="1">
            <a:spLocks noChangeAspect="1"/>
          </p:cNvSpPr>
          <p:nvPr/>
        </p:nvSpPr>
        <p:spPr>
          <a:xfrm>
            <a:off x="3205410" y="4131390"/>
            <a:ext cx="1399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>
                <a:solidFill>
                  <a:prstClr val="black"/>
                </a:solidFill>
                <a:latin typeface="Calibri"/>
              </a:rPr>
              <a:t>Where we were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493245-7D62-4E49-AAF8-0E9F4E8C98BB}"/>
              </a:ext>
            </a:extLst>
          </p:cNvPr>
          <p:cNvSpPr txBox="1">
            <a:spLocks noChangeAspect="1"/>
          </p:cNvSpPr>
          <p:nvPr/>
        </p:nvSpPr>
        <p:spPr>
          <a:xfrm>
            <a:off x="6076258" y="1909951"/>
            <a:ext cx="1126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>
                <a:solidFill>
                  <a:prstClr val="black"/>
                </a:solidFill>
                <a:latin typeface="Calibri"/>
              </a:rPr>
              <a:t>What we need to do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B32726-E870-4D42-9AD0-7CE72FE5FEFC}"/>
              </a:ext>
            </a:extLst>
          </p:cNvPr>
          <p:cNvSpPr txBox="1">
            <a:spLocks noChangeAspect="1"/>
          </p:cNvSpPr>
          <p:nvPr/>
        </p:nvSpPr>
        <p:spPr>
          <a:xfrm>
            <a:off x="7119375" y="2025339"/>
            <a:ext cx="2179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>
                <a:solidFill>
                  <a:prstClr val="black"/>
                </a:solidFill>
                <a:latin typeface="Calibri"/>
              </a:rPr>
              <a:t>What will be impact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DAA753-7D9B-43F8-96AA-4012C65D4F2E}"/>
              </a:ext>
            </a:extLst>
          </p:cNvPr>
          <p:cNvSpPr txBox="1">
            <a:spLocks noChangeAspect="1"/>
          </p:cNvSpPr>
          <p:nvPr/>
        </p:nvSpPr>
        <p:spPr>
          <a:xfrm>
            <a:off x="5376717" y="2571750"/>
            <a:ext cx="1399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>
                <a:solidFill>
                  <a:prstClr val="black"/>
                </a:solidFill>
                <a:latin typeface="Calibri"/>
              </a:rPr>
              <a:t>Where we </a:t>
            </a:r>
            <a:br>
              <a:rPr lang="en-US" b="1" dirty="0">
                <a:solidFill>
                  <a:prstClr val="black"/>
                </a:solidFill>
                <a:latin typeface="Calibri"/>
              </a:rPr>
            </a:br>
            <a:r>
              <a:rPr lang="en-US" b="1" dirty="0">
                <a:solidFill>
                  <a:prstClr val="black"/>
                </a:solidFill>
                <a:latin typeface="Calibri"/>
              </a:rPr>
              <a:t>could be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F19D8E-922A-47D2-849E-48B5050A0C9A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5723723" y="2885511"/>
            <a:ext cx="643814" cy="57663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668F5B8-D07C-436E-A861-BC93067FF17D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6344870" y="2366232"/>
            <a:ext cx="598579" cy="52910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0007AA2-EEE9-431B-BE22-2FCA37D2EBC5}"/>
              </a:ext>
            </a:extLst>
          </p:cNvPr>
          <p:cNvCxnSpPr>
            <a:cxnSpLocks/>
          </p:cNvCxnSpPr>
          <p:nvPr/>
        </p:nvCxnSpPr>
        <p:spPr>
          <a:xfrm>
            <a:off x="6943449" y="2385085"/>
            <a:ext cx="1876994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2501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7"/>
          <p:cNvSpPr txBox="1">
            <a:spLocks noGrp="1"/>
          </p:cNvSpPr>
          <p:nvPr>
            <p:ph type="sldNum" idx="12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2B46F0-FF85-4757-A82B-5E7DF8BBA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58" y="1418089"/>
            <a:ext cx="2460681" cy="23930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F5A80B-1738-4B31-B137-D91488ABAD3E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50000"/>
            <a:extLst/>
          </a:blip>
          <a:stretch>
            <a:fillRect/>
          </a:stretch>
        </p:blipFill>
        <p:spPr>
          <a:xfrm>
            <a:off x="3521031" y="1415374"/>
            <a:ext cx="2395728" cy="23957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02F109-C9CA-4B7D-BCCD-70386A66E9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0251" y="1415374"/>
            <a:ext cx="2395728" cy="23957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432BE6-0686-4574-AEFA-90ACF0A4D629}"/>
              </a:ext>
            </a:extLst>
          </p:cNvPr>
          <p:cNvSpPr txBox="1"/>
          <p:nvPr/>
        </p:nvSpPr>
        <p:spPr>
          <a:xfrm>
            <a:off x="410186" y="537388"/>
            <a:ext cx="3083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b="1" dirty="0">
                <a:solidFill>
                  <a:srgbClr val="FAA21D"/>
                </a:solidFill>
                <a:latin typeface="Calibri"/>
              </a:rPr>
              <a:t>1. Simplify</a:t>
            </a:r>
            <a:br>
              <a:rPr lang="en-US" sz="2400" b="1" dirty="0">
                <a:solidFill>
                  <a:srgbClr val="FAA21D"/>
                </a:solidFill>
                <a:latin typeface="Calibri"/>
              </a:rPr>
            </a:br>
            <a:r>
              <a:rPr lang="en-US" sz="2400" b="1" dirty="0">
                <a:solidFill>
                  <a:srgbClr val="FAA21D"/>
                </a:solidFill>
                <a:latin typeface="Calibri"/>
              </a:rPr>
              <a:t>language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B8A78D-9719-40A3-8D20-FCA44FD2E8B1}"/>
              </a:ext>
            </a:extLst>
          </p:cNvPr>
          <p:cNvSpPr txBox="1"/>
          <p:nvPr/>
        </p:nvSpPr>
        <p:spPr>
          <a:xfrm>
            <a:off x="3681638" y="537387"/>
            <a:ext cx="2074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b="1" dirty="0">
                <a:solidFill>
                  <a:srgbClr val="FAA21D"/>
                </a:solidFill>
                <a:latin typeface="Calibri"/>
              </a:rPr>
              <a:t>2. Simplify numbers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5795CB-DD41-4593-8F5D-BA44EBE5AF30}"/>
              </a:ext>
            </a:extLst>
          </p:cNvPr>
          <p:cNvSpPr txBox="1"/>
          <p:nvPr/>
        </p:nvSpPr>
        <p:spPr>
          <a:xfrm>
            <a:off x="6420858" y="952887"/>
            <a:ext cx="2074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b="1" dirty="0">
                <a:solidFill>
                  <a:srgbClr val="FAA21D"/>
                </a:solidFill>
                <a:latin typeface="Calibri"/>
              </a:rPr>
              <a:t>3. Personalize</a:t>
            </a:r>
          </a:p>
        </p:txBody>
      </p:sp>
    </p:spTree>
    <p:extLst>
      <p:ext uri="{BB962C8B-B14F-4D97-AF65-F5344CB8AC3E}">
        <p14:creationId xmlns:p14="http://schemas.microsoft.com/office/powerpoint/2010/main" val="326800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434706" y="796375"/>
            <a:ext cx="5218800" cy="66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Objectives</a:t>
            </a:r>
            <a:endParaRPr sz="2800" dirty="0"/>
          </a:p>
        </p:txBody>
      </p:sp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294667"/>
                </a:solidFill>
              </a:rPr>
              <a:t>2</a:t>
            </a:fld>
            <a:endParaRPr>
              <a:solidFill>
                <a:srgbClr val="294667"/>
              </a:solidFill>
            </a:endParaRPr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1"/>
          </p:nvPr>
        </p:nvSpPr>
        <p:spPr>
          <a:xfrm>
            <a:off x="76961" y="1943632"/>
            <a:ext cx="3163607" cy="11415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Know traits of effective communication material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357A5FB-BB15-4822-8C9D-BD0CE74649E2}"/>
              </a:ext>
            </a:extLst>
          </p:cNvPr>
          <p:cNvSpPr/>
          <p:nvPr/>
        </p:nvSpPr>
        <p:spPr>
          <a:xfrm>
            <a:off x="1306570" y="1725350"/>
            <a:ext cx="274320" cy="274320"/>
          </a:xfrm>
          <a:prstGeom prst="ellipse">
            <a:avLst/>
          </a:prstGeom>
          <a:solidFill>
            <a:srgbClr val="121E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A800"/>
                </a:solidFill>
              </a:rPr>
              <a:t>1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621B560-BD24-4F37-8771-18A769B462A4}"/>
              </a:ext>
            </a:extLst>
          </p:cNvPr>
          <p:cNvCxnSpPr>
            <a:cxnSpLocks/>
          </p:cNvCxnSpPr>
          <p:nvPr/>
        </p:nvCxnSpPr>
        <p:spPr>
          <a:xfrm>
            <a:off x="3186121" y="2438692"/>
            <a:ext cx="0" cy="1433322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FE2A6A-EEB3-4D4E-97E5-18C10CF646E8}"/>
              </a:ext>
            </a:extLst>
          </p:cNvPr>
          <p:cNvCxnSpPr>
            <a:cxnSpLocks/>
          </p:cNvCxnSpPr>
          <p:nvPr/>
        </p:nvCxnSpPr>
        <p:spPr>
          <a:xfrm rot="16200000" flipV="1">
            <a:off x="3174733" y="2438693"/>
            <a:ext cx="0" cy="1433322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3A602E6C-9BBD-41A4-BB78-F46B6F469C28}"/>
              </a:ext>
            </a:extLst>
          </p:cNvPr>
          <p:cNvGrpSpPr/>
          <p:nvPr/>
        </p:nvGrpSpPr>
        <p:grpSpPr>
          <a:xfrm>
            <a:off x="173602" y="3244581"/>
            <a:ext cx="3066966" cy="1975760"/>
            <a:chOff x="173602" y="3244581"/>
            <a:chExt cx="3066966" cy="197576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A7AE3DB-0594-4669-8D96-A57149E110FE}"/>
                </a:ext>
              </a:extLst>
            </p:cNvPr>
            <p:cNvSpPr/>
            <p:nvPr/>
          </p:nvSpPr>
          <p:spPr>
            <a:xfrm>
              <a:off x="1310490" y="3244581"/>
              <a:ext cx="274320" cy="274320"/>
            </a:xfrm>
            <a:prstGeom prst="ellipse">
              <a:avLst/>
            </a:prstGeom>
            <a:solidFill>
              <a:srgbClr val="121E8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A800"/>
                  </a:solidFill>
                </a:rPr>
                <a:t>2</a:t>
              </a:r>
            </a:p>
          </p:txBody>
        </p:sp>
        <p:sp>
          <p:nvSpPr>
            <p:cNvPr id="16" name="Google Shape;120;p16">
              <a:extLst>
                <a:ext uri="{FF2B5EF4-FFF2-40B4-BE49-F238E27FC236}">
                  <a16:creationId xmlns:a16="http://schemas.microsoft.com/office/drawing/2014/main" id="{E734C2AA-9E17-45D1-82B5-950CC5EAA4BB}"/>
                </a:ext>
              </a:extLst>
            </p:cNvPr>
            <p:cNvSpPr txBox="1">
              <a:spLocks/>
            </p:cNvSpPr>
            <p:nvPr/>
          </p:nvSpPr>
          <p:spPr>
            <a:xfrm>
              <a:off x="173602" y="3473909"/>
              <a:ext cx="3066966" cy="1746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▫"/>
                <a:defRPr sz="20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▪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▫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▪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▫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▪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▫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▪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▫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9pPr>
            </a:lstStyle>
            <a:p>
              <a:pPr marL="0" lvl="0" indent="0">
                <a:buClr>
                  <a:schemeClr val="dk1"/>
                </a:buClr>
                <a:buSzPts val="1100"/>
                <a:buNone/>
              </a:pPr>
              <a:r>
                <a:rPr lang="en-US" b="1" dirty="0"/>
                <a:t>Be able to draft accessible data-centered messages </a:t>
              </a:r>
            </a:p>
            <a:p>
              <a:pPr marL="0" indent="0">
                <a:buFont typeface="Open Sans"/>
                <a:buNone/>
              </a:pPr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002EB9D-0886-4FE5-82C5-D2C3814CA02F}"/>
              </a:ext>
            </a:extLst>
          </p:cNvPr>
          <p:cNvGrpSpPr/>
          <p:nvPr/>
        </p:nvGrpSpPr>
        <p:grpSpPr>
          <a:xfrm>
            <a:off x="3240568" y="1743230"/>
            <a:ext cx="2963602" cy="1412123"/>
            <a:chOff x="3240568" y="3244581"/>
            <a:chExt cx="2963602" cy="167353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04A1E36-86F4-4577-AC01-FCD0B4B81161}"/>
                </a:ext>
              </a:extLst>
            </p:cNvPr>
            <p:cNvSpPr/>
            <p:nvPr/>
          </p:nvSpPr>
          <p:spPr>
            <a:xfrm>
              <a:off x="4183036" y="3244581"/>
              <a:ext cx="274320" cy="274320"/>
            </a:xfrm>
            <a:prstGeom prst="ellipse">
              <a:avLst/>
            </a:prstGeom>
            <a:solidFill>
              <a:srgbClr val="121E8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A800"/>
                  </a:solidFill>
                </a:rPr>
                <a:t>3</a:t>
              </a:r>
            </a:p>
          </p:txBody>
        </p:sp>
        <p:sp>
          <p:nvSpPr>
            <p:cNvPr id="17" name="Google Shape;117;p16">
              <a:extLst>
                <a:ext uri="{FF2B5EF4-FFF2-40B4-BE49-F238E27FC236}">
                  <a16:creationId xmlns:a16="http://schemas.microsoft.com/office/drawing/2014/main" id="{02AB454E-574E-4608-8738-574E8A7670C6}"/>
                </a:ext>
              </a:extLst>
            </p:cNvPr>
            <p:cNvSpPr txBox="1">
              <a:spLocks/>
            </p:cNvSpPr>
            <p:nvPr/>
          </p:nvSpPr>
          <p:spPr>
            <a:xfrm>
              <a:off x="3240568" y="3459405"/>
              <a:ext cx="2963602" cy="1458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▫"/>
                <a:defRPr sz="20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▪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▫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▪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▫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▪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▫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▪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▫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9pPr>
            </a:lstStyle>
            <a:p>
              <a:pPr marL="0" lvl="0" indent="0">
                <a:buClr>
                  <a:srgbClr val="000000"/>
                </a:buClr>
                <a:buSzPts val="1100"/>
                <a:buNone/>
              </a:pPr>
              <a:r>
                <a:rPr lang="en-US" b="1" dirty="0"/>
                <a:t>Be able to structure effective pitches and presentations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912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434706" y="796375"/>
            <a:ext cx="5218800" cy="66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Objectives</a:t>
            </a:r>
            <a:endParaRPr sz="2800" dirty="0"/>
          </a:p>
        </p:txBody>
      </p:sp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294667"/>
                </a:solidFill>
              </a:rPr>
              <a:t>20</a:t>
            </a:fld>
            <a:endParaRPr>
              <a:solidFill>
                <a:srgbClr val="294667"/>
              </a:solidFill>
            </a:endParaRPr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1"/>
          </p:nvPr>
        </p:nvSpPr>
        <p:spPr>
          <a:xfrm>
            <a:off x="76961" y="1943632"/>
            <a:ext cx="3163607" cy="11415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Know traits of effective communication material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357A5FB-BB15-4822-8C9D-BD0CE74649E2}"/>
              </a:ext>
            </a:extLst>
          </p:cNvPr>
          <p:cNvSpPr/>
          <p:nvPr/>
        </p:nvSpPr>
        <p:spPr>
          <a:xfrm>
            <a:off x="1306570" y="1725350"/>
            <a:ext cx="274320" cy="274320"/>
          </a:xfrm>
          <a:prstGeom prst="ellipse">
            <a:avLst/>
          </a:prstGeom>
          <a:solidFill>
            <a:srgbClr val="121E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A800"/>
                </a:solidFill>
              </a:rPr>
              <a:t>1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621B560-BD24-4F37-8771-18A769B462A4}"/>
              </a:ext>
            </a:extLst>
          </p:cNvPr>
          <p:cNvCxnSpPr>
            <a:cxnSpLocks/>
          </p:cNvCxnSpPr>
          <p:nvPr/>
        </p:nvCxnSpPr>
        <p:spPr>
          <a:xfrm>
            <a:off x="3186121" y="2438692"/>
            <a:ext cx="0" cy="1433322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FE2A6A-EEB3-4D4E-97E5-18C10CF646E8}"/>
              </a:ext>
            </a:extLst>
          </p:cNvPr>
          <p:cNvCxnSpPr>
            <a:cxnSpLocks/>
          </p:cNvCxnSpPr>
          <p:nvPr/>
        </p:nvCxnSpPr>
        <p:spPr>
          <a:xfrm rot="16200000" flipV="1">
            <a:off x="3174733" y="2438693"/>
            <a:ext cx="0" cy="1433322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3A602E6C-9BBD-41A4-BB78-F46B6F469C28}"/>
              </a:ext>
            </a:extLst>
          </p:cNvPr>
          <p:cNvGrpSpPr/>
          <p:nvPr/>
        </p:nvGrpSpPr>
        <p:grpSpPr>
          <a:xfrm>
            <a:off x="173602" y="3244581"/>
            <a:ext cx="3066966" cy="1975760"/>
            <a:chOff x="173602" y="3244581"/>
            <a:chExt cx="3066966" cy="197576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A7AE3DB-0594-4669-8D96-A57149E110FE}"/>
                </a:ext>
              </a:extLst>
            </p:cNvPr>
            <p:cNvSpPr/>
            <p:nvPr/>
          </p:nvSpPr>
          <p:spPr>
            <a:xfrm>
              <a:off x="1310490" y="3244581"/>
              <a:ext cx="274320" cy="274320"/>
            </a:xfrm>
            <a:prstGeom prst="ellipse">
              <a:avLst/>
            </a:prstGeom>
            <a:solidFill>
              <a:srgbClr val="121E8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A800"/>
                  </a:solidFill>
                </a:rPr>
                <a:t>2</a:t>
              </a:r>
            </a:p>
          </p:txBody>
        </p:sp>
        <p:sp>
          <p:nvSpPr>
            <p:cNvPr id="16" name="Google Shape;120;p16">
              <a:extLst>
                <a:ext uri="{FF2B5EF4-FFF2-40B4-BE49-F238E27FC236}">
                  <a16:creationId xmlns:a16="http://schemas.microsoft.com/office/drawing/2014/main" id="{E734C2AA-9E17-45D1-82B5-950CC5EAA4BB}"/>
                </a:ext>
              </a:extLst>
            </p:cNvPr>
            <p:cNvSpPr txBox="1">
              <a:spLocks/>
            </p:cNvSpPr>
            <p:nvPr/>
          </p:nvSpPr>
          <p:spPr>
            <a:xfrm>
              <a:off x="173602" y="3473909"/>
              <a:ext cx="3066966" cy="1746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▫"/>
                <a:defRPr sz="20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▪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▫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▪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▫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▪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▫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▪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▫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9pPr>
            </a:lstStyle>
            <a:p>
              <a:pPr marL="0" lvl="0" indent="0">
                <a:buClr>
                  <a:schemeClr val="dk1"/>
                </a:buClr>
                <a:buSzPts val="1100"/>
                <a:buNone/>
              </a:pPr>
              <a:r>
                <a:rPr lang="en-US" b="1" dirty="0"/>
                <a:t>Be able to draft accessible data-centered messages </a:t>
              </a:r>
            </a:p>
            <a:p>
              <a:pPr marL="0" indent="0">
                <a:buFont typeface="Open Sans"/>
                <a:buNone/>
              </a:pPr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002EB9D-0886-4FE5-82C5-D2C3814CA02F}"/>
              </a:ext>
            </a:extLst>
          </p:cNvPr>
          <p:cNvGrpSpPr/>
          <p:nvPr/>
        </p:nvGrpSpPr>
        <p:grpSpPr>
          <a:xfrm>
            <a:off x="3240568" y="1743230"/>
            <a:ext cx="2963602" cy="1412123"/>
            <a:chOff x="3240568" y="3244581"/>
            <a:chExt cx="2963602" cy="167353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04A1E36-86F4-4577-AC01-FCD0B4B81161}"/>
                </a:ext>
              </a:extLst>
            </p:cNvPr>
            <p:cNvSpPr/>
            <p:nvPr/>
          </p:nvSpPr>
          <p:spPr>
            <a:xfrm>
              <a:off x="4183036" y="3244581"/>
              <a:ext cx="274320" cy="274320"/>
            </a:xfrm>
            <a:prstGeom prst="ellipse">
              <a:avLst/>
            </a:prstGeom>
            <a:solidFill>
              <a:srgbClr val="121E8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A800"/>
                  </a:solidFill>
                </a:rPr>
                <a:t>3</a:t>
              </a:r>
            </a:p>
          </p:txBody>
        </p:sp>
        <p:sp>
          <p:nvSpPr>
            <p:cNvPr id="17" name="Google Shape;117;p16">
              <a:extLst>
                <a:ext uri="{FF2B5EF4-FFF2-40B4-BE49-F238E27FC236}">
                  <a16:creationId xmlns:a16="http://schemas.microsoft.com/office/drawing/2014/main" id="{02AB454E-574E-4608-8738-574E8A7670C6}"/>
                </a:ext>
              </a:extLst>
            </p:cNvPr>
            <p:cNvSpPr txBox="1">
              <a:spLocks/>
            </p:cNvSpPr>
            <p:nvPr/>
          </p:nvSpPr>
          <p:spPr>
            <a:xfrm>
              <a:off x="3240568" y="3459405"/>
              <a:ext cx="2963602" cy="1458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▫"/>
                <a:defRPr sz="20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▪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▫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▪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▫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▪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▫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▪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Open Sans"/>
                <a:buChar char="▫"/>
                <a:defRPr sz="14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9pPr>
            </a:lstStyle>
            <a:p>
              <a:pPr marL="0" lvl="0" indent="0">
                <a:buClr>
                  <a:srgbClr val="000000"/>
                </a:buClr>
                <a:buSzPts val="1100"/>
                <a:buNone/>
              </a:pPr>
              <a:r>
                <a:rPr lang="en-US" b="1" dirty="0"/>
                <a:t>Be able to structure effective pitches and presentations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0790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ctrTitle"/>
          </p:nvPr>
        </p:nvSpPr>
        <p:spPr>
          <a:xfrm>
            <a:off x="5020500" y="1238865"/>
            <a:ext cx="3675000" cy="21720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Attributes of Effective Communications Material</a:t>
            </a:r>
            <a:endParaRPr dirty="0"/>
          </a:p>
        </p:txBody>
      </p:sp>
      <p:sp>
        <p:nvSpPr>
          <p:cNvPr id="133" name="Google Shape;133;p18"/>
          <p:cNvSpPr txBox="1">
            <a:spLocks noGrp="1"/>
          </p:cNvSpPr>
          <p:nvPr>
            <p:ph type="subTitle" idx="1"/>
          </p:nvPr>
        </p:nvSpPr>
        <p:spPr>
          <a:xfrm>
            <a:off x="5020500" y="3602050"/>
            <a:ext cx="4001580" cy="10688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How to evaluate whether your speech (or presentation or report or…) is likely to do its job</a:t>
            </a:r>
            <a:endParaRPr sz="2000" dirty="0"/>
          </a:p>
        </p:txBody>
      </p:sp>
      <p:sp>
        <p:nvSpPr>
          <p:cNvPr id="134" name="Google Shape;134;p1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36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3808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181A3-E03C-4C8B-9939-0E1344F03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Seven C’s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FBF4F-F0E3-4F1F-A371-E99B836FD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67824" y="1614875"/>
            <a:ext cx="2685753" cy="3158700"/>
          </a:xfrm>
        </p:spPr>
        <p:txBody>
          <a:bodyPr/>
          <a:lstStyle/>
          <a:p>
            <a:r>
              <a:rPr lang="en-US" sz="2400" b="1" dirty="0">
                <a:solidFill>
                  <a:srgbClr val="FFA800"/>
                </a:solidFill>
              </a:rPr>
              <a:t>C</a:t>
            </a:r>
            <a:r>
              <a:rPr lang="en-US" sz="2400" dirty="0"/>
              <a:t>ommand attention</a:t>
            </a:r>
          </a:p>
          <a:p>
            <a:r>
              <a:rPr lang="en-US" sz="2400" b="1" dirty="0">
                <a:solidFill>
                  <a:srgbClr val="FFA800"/>
                </a:solidFill>
              </a:rPr>
              <a:t>C</a:t>
            </a:r>
            <a:r>
              <a:rPr lang="en-US" sz="2400" dirty="0"/>
              <a:t>larify messages</a:t>
            </a:r>
          </a:p>
          <a:p>
            <a:r>
              <a:rPr lang="en-US" sz="2400" b="1" dirty="0">
                <a:solidFill>
                  <a:srgbClr val="FFA800"/>
                </a:solidFill>
              </a:rPr>
              <a:t>C</a:t>
            </a:r>
            <a:r>
              <a:rPr lang="en-US" sz="2400" dirty="0"/>
              <a:t>ommunicate benefits</a:t>
            </a:r>
          </a:p>
          <a:p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626F75-5ED2-4DA3-ABB2-DAF5D579741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53578" y="1614875"/>
            <a:ext cx="2685752" cy="3158700"/>
          </a:xfrm>
        </p:spPr>
        <p:txBody>
          <a:bodyPr/>
          <a:lstStyle/>
          <a:p>
            <a:r>
              <a:rPr lang="en-US" sz="2400" b="1" dirty="0">
                <a:solidFill>
                  <a:srgbClr val="FFA800"/>
                </a:solidFill>
              </a:rPr>
              <a:t>C</a:t>
            </a:r>
            <a:r>
              <a:rPr lang="en-US" sz="2400" dirty="0"/>
              <a:t>ater to heart &amp; head</a:t>
            </a:r>
          </a:p>
          <a:p>
            <a:r>
              <a:rPr lang="en-US" sz="2400" dirty="0"/>
              <a:t>Be</a:t>
            </a:r>
            <a:r>
              <a:rPr lang="en-US" sz="2400" b="1" dirty="0">
                <a:solidFill>
                  <a:srgbClr val="FFA800"/>
                </a:solidFill>
              </a:rPr>
              <a:t> C</a:t>
            </a:r>
            <a:r>
              <a:rPr lang="en-US" sz="2400" dirty="0"/>
              <a:t>onsistent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FFA800"/>
                </a:solidFill>
              </a:rPr>
              <a:t>C</a:t>
            </a:r>
            <a:r>
              <a:rPr lang="en-US" sz="2400" dirty="0"/>
              <a:t>all to action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7C4CB-108B-435C-A1CD-45B0ED6D49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667068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FBF4F-F0E3-4F1F-A371-E99B836FD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31025"/>
            <a:ext cx="3200400" cy="3158700"/>
          </a:xfrm>
        </p:spPr>
        <p:txBody>
          <a:bodyPr/>
          <a:lstStyle/>
          <a:p>
            <a:r>
              <a:rPr lang="en-US" b="1" dirty="0">
                <a:solidFill>
                  <a:srgbClr val="FFA800"/>
                </a:solidFill>
                <a:highlight>
                  <a:srgbClr val="FF0000"/>
                </a:highlight>
              </a:rPr>
              <a:t>C</a:t>
            </a:r>
            <a:r>
              <a:rPr lang="en-US" dirty="0">
                <a:solidFill>
                  <a:schemeClr val="bg1"/>
                </a:solidFill>
                <a:highlight>
                  <a:srgbClr val="FF0000"/>
                </a:highlight>
              </a:rPr>
              <a:t>ommand attention</a:t>
            </a:r>
          </a:p>
          <a:p>
            <a:r>
              <a:rPr lang="en-US" sz="1800" b="1" dirty="0">
                <a:solidFill>
                  <a:srgbClr val="FFA800"/>
                </a:solidFill>
              </a:rPr>
              <a:t>C</a:t>
            </a:r>
            <a:r>
              <a:rPr lang="en-US" sz="1800" dirty="0">
                <a:solidFill>
                  <a:schemeClr val="bg1"/>
                </a:solidFill>
              </a:rPr>
              <a:t>larify messages</a:t>
            </a:r>
          </a:p>
          <a:p>
            <a:r>
              <a:rPr lang="en-US" sz="1800" b="1" dirty="0">
                <a:solidFill>
                  <a:srgbClr val="FFA800"/>
                </a:solidFill>
              </a:rPr>
              <a:t>C</a:t>
            </a:r>
            <a:r>
              <a:rPr lang="en-US" sz="1800" dirty="0">
                <a:solidFill>
                  <a:schemeClr val="bg1"/>
                </a:solidFill>
              </a:rPr>
              <a:t>ommunicate benefits</a:t>
            </a:r>
          </a:p>
          <a:p>
            <a:r>
              <a:rPr lang="en-US" sz="1800" b="1" dirty="0">
                <a:solidFill>
                  <a:srgbClr val="FFA800"/>
                </a:solidFill>
              </a:rPr>
              <a:t>C</a:t>
            </a:r>
            <a:r>
              <a:rPr lang="en-US" sz="1800" dirty="0">
                <a:solidFill>
                  <a:schemeClr val="bg1"/>
                </a:solidFill>
              </a:rPr>
              <a:t>ater to heart &amp; head</a:t>
            </a:r>
          </a:p>
          <a:p>
            <a:r>
              <a:rPr lang="en-US" sz="1800" dirty="0">
                <a:solidFill>
                  <a:schemeClr val="bg1"/>
                </a:solidFill>
              </a:rPr>
              <a:t>Be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rgbClr val="FFA800"/>
                </a:solidFill>
              </a:rPr>
              <a:t>C</a:t>
            </a:r>
            <a:r>
              <a:rPr lang="en-US" sz="1800" dirty="0">
                <a:solidFill>
                  <a:schemeClr val="bg1"/>
                </a:solidFill>
              </a:rPr>
              <a:t>onsistent</a:t>
            </a:r>
          </a:p>
          <a:p>
            <a:r>
              <a:rPr lang="en-US" sz="1800" b="1" dirty="0">
                <a:solidFill>
                  <a:srgbClr val="FFA800"/>
                </a:solidFill>
              </a:rPr>
              <a:t>C</a:t>
            </a:r>
            <a:r>
              <a:rPr lang="en-US" sz="1800" dirty="0">
                <a:solidFill>
                  <a:schemeClr val="bg1"/>
                </a:solidFill>
              </a:rPr>
              <a:t>all to action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7C4CB-108B-435C-A1CD-45B0ED6D49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BB2C4F4-F178-488E-96A7-5F136795F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to point quickly</a:t>
            </a:r>
          </a:p>
        </p:txBody>
      </p:sp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722101C-DDDE-486F-87B6-285DF0C70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190" y="1628420"/>
            <a:ext cx="3657600" cy="2137235"/>
          </a:xfrm>
          <a:prstGeom prst="rect">
            <a:avLst/>
          </a:prstGeom>
        </p:spPr>
      </p:pic>
      <p:pic>
        <p:nvPicPr>
          <p:cNvPr id="13" name="Picture 1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DEEAD08-48C0-431E-83B2-658921A80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2946611"/>
            <a:ext cx="3657600" cy="21621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E5E77D8-7AF0-49FC-9C72-4B2842F2D264}"/>
              </a:ext>
            </a:extLst>
          </p:cNvPr>
          <p:cNvSpPr txBox="1"/>
          <p:nvPr/>
        </p:nvSpPr>
        <p:spPr>
          <a:xfrm>
            <a:off x="6944497" y="1767016"/>
            <a:ext cx="1742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21E87"/>
                </a:solidFill>
              </a:rPr>
              <a:t>THIS…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0B2033-8CD4-47F0-8639-E0E745E9B4AA}"/>
              </a:ext>
            </a:extLst>
          </p:cNvPr>
          <p:cNvSpPr txBox="1"/>
          <p:nvPr/>
        </p:nvSpPr>
        <p:spPr>
          <a:xfrm>
            <a:off x="3849030" y="4347125"/>
            <a:ext cx="1742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21E87"/>
                </a:solidFill>
              </a:rPr>
              <a:t>…NOT THIS</a:t>
            </a:r>
          </a:p>
        </p:txBody>
      </p:sp>
    </p:spTree>
    <p:extLst>
      <p:ext uri="{BB962C8B-B14F-4D97-AF65-F5344CB8AC3E}">
        <p14:creationId xmlns:p14="http://schemas.microsoft.com/office/powerpoint/2010/main" val="20029256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map&#10;&#10;Description generated with high confidence">
            <a:extLst>
              <a:ext uri="{FF2B5EF4-FFF2-40B4-BE49-F238E27FC236}">
                <a16:creationId xmlns:a16="http://schemas.microsoft.com/office/drawing/2014/main" id="{2476FC47-AEE4-44A3-A05A-6AC467B8C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000" y="1874520"/>
            <a:ext cx="2743200" cy="2109374"/>
          </a:xfrm>
          <a:prstGeom prst="rect">
            <a:avLst/>
          </a:prstGeom>
        </p:spPr>
      </p:pic>
      <p:pic>
        <p:nvPicPr>
          <p:cNvPr id="16" name="Picture 15" descr="A group of people standing around a fire&#10;&#10;Description generated with very high confidence">
            <a:extLst>
              <a:ext uri="{FF2B5EF4-FFF2-40B4-BE49-F238E27FC236}">
                <a16:creationId xmlns:a16="http://schemas.microsoft.com/office/drawing/2014/main" id="{D214148C-2F6A-44B5-B770-6BDD18FFA5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294" r="23999" b="26673"/>
          <a:stretch/>
        </p:blipFill>
        <p:spPr>
          <a:xfrm>
            <a:off x="3141749" y="1658121"/>
            <a:ext cx="2063578" cy="232577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FBF4F-F0E3-4F1F-A371-E99B836FD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31025"/>
            <a:ext cx="3200400" cy="3158700"/>
          </a:xfrm>
        </p:spPr>
        <p:txBody>
          <a:bodyPr/>
          <a:lstStyle/>
          <a:p>
            <a:r>
              <a:rPr lang="en-US" b="1" dirty="0">
                <a:solidFill>
                  <a:srgbClr val="FFA800"/>
                </a:solidFill>
                <a:highlight>
                  <a:srgbClr val="FF0000"/>
                </a:highlight>
              </a:rPr>
              <a:t>C</a:t>
            </a:r>
            <a:r>
              <a:rPr lang="en-US" dirty="0">
                <a:solidFill>
                  <a:schemeClr val="bg1"/>
                </a:solidFill>
                <a:highlight>
                  <a:srgbClr val="FF0000"/>
                </a:highlight>
              </a:rPr>
              <a:t>ommand attention</a:t>
            </a:r>
          </a:p>
          <a:p>
            <a:r>
              <a:rPr lang="en-US" sz="1800" b="1" dirty="0">
                <a:solidFill>
                  <a:srgbClr val="FFA800"/>
                </a:solidFill>
              </a:rPr>
              <a:t>C</a:t>
            </a:r>
            <a:r>
              <a:rPr lang="en-US" sz="1800" dirty="0">
                <a:solidFill>
                  <a:schemeClr val="bg1"/>
                </a:solidFill>
              </a:rPr>
              <a:t>larify messages</a:t>
            </a:r>
          </a:p>
          <a:p>
            <a:r>
              <a:rPr lang="en-US" sz="1800" b="1" dirty="0">
                <a:solidFill>
                  <a:srgbClr val="FFA800"/>
                </a:solidFill>
              </a:rPr>
              <a:t>C</a:t>
            </a:r>
            <a:r>
              <a:rPr lang="en-US" sz="1800" dirty="0">
                <a:solidFill>
                  <a:schemeClr val="bg1"/>
                </a:solidFill>
              </a:rPr>
              <a:t>ommunicate benefits</a:t>
            </a:r>
          </a:p>
          <a:p>
            <a:r>
              <a:rPr lang="en-US" sz="1800" b="1" dirty="0">
                <a:solidFill>
                  <a:srgbClr val="FFA800"/>
                </a:solidFill>
              </a:rPr>
              <a:t>C</a:t>
            </a:r>
            <a:r>
              <a:rPr lang="en-US" sz="1800" dirty="0">
                <a:solidFill>
                  <a:schemeClr val="bg1"/>
                </a:solidFill>
              </a:rPr>
              <a:t>ater to heart &amp; head</a:t>
            </a:r>
          </a:p>
          <a:p>
            <a:r>
              <a:rPr lang="en-US" sz="1800" dirty="0">
                <a:solidFill>
                  <a:schemeClr val="bg1"/>
                </a:solidFill>
              </a:rPr>
              <a:t>Be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rgbClr val="FFA800"/>
                </a:solidFill>
              </a:rPr>
              <a:t>C</a:t>
            </a:r>
            <a:r>
              <a:rPr lang="en-US" sz="1800" dirty="0">
                <a:solidFill>
                  <a:schemeClr val="bg1"/>
                </a:solidFill>
              </a:rPr>
              <a:t>onsistent</a:t>
            </a:r>
          </a:p>
          <a:p>
            <a:r>
              <a:rPr lang="en-US" sz="1800" b="1" dirty="0">
                <a:solidFill>
                  <a:srgbClr val="FFA800"/>
                </a:solidFill>
              </a:rPr>
              <a:t>C</a:t>
            </a:r>
            <a:r>
              <a:rPr lang="en-US" sz="1800" dirty="0">
                <a:solidFill>
                  <a:schemeClr val="bg1"/>
                </a:solidFill>
              </a:rPr>
              <a:t>all to action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7C4CB-108B-435C-A1CD-45B0ED6D49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BB2C4F4-F178-488E-96A7-5F136795F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interest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5E77D8-7AF0-49FC-9C72-4B2842F2D264}"/>
              </a:ext>
            </a:extLst>
          </p:cNvPr>
          <p:cNvSpPr txBox="1"/>
          <p:nvPr/>
        </p:nvSpPr>
        <p:spPr>
          <a:xfrm>
            <a:off x="7401497" y="1779909"/>
            <a:ext cx="1742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21E87"/>
                </a:solidFill>
              </a:rPr>
              <a:t>THIS…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0B2033-8CD4-47F0-8639-E0E745E9B4AA}"/>
              </a:ext>
            </a:extLst>
          </p:cNvPr>
          <p:cNvSpPr txBox="1"/>
          <p:nvPr/>
        </p:nvSpPr>
        <p:spPr>
          <a:xfrm>
            <a:off x="4917989" y="4425729"/>
            <a:ext cx="1742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21E87"/>
                </a:solidFill>
              </a:rPr>
              <a:t>…NOT THIS</a:t>
            </a:r>
          </a:p>
        </p:txBody>
      </p:sp>
      <p:pic>
        <p:nvPicPr>
          <p:cNvPr id="10" name="Picture 9" descr="A close up of a newspaper&#10;&#10;Description generated with high confidence">
            <a:extLst>
              <a:ext uri="{FF2B5EF4-FFF2-40B4-BE49-F238E27FC236}">
                <a16:creationId xmlns:a16="http://schemas.microsoft.com/office/drawing/2014/main" id="{CD57CAC3-33C4-4C81-B3D4-5D2D6361AAF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r="5390" b="4544"/>
          <a:stretch/>
        </p:blipFill>
        <p:spPr>
          <a:xfrm>
            <a:off x="6660492" y="2929207"/>
            <a:ext cx="1955514" cy="210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698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FBF4F-F0E3-4F1F-A371-E99B836FD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31025"/>
            <a:ext cx="3200400" cy="3158700"/>
          </a:xfrm>
        </p:spPr>
        <p:txBody>
          <a:bodyPr/>
          <a:lstStyle/>
          <a:p>
            <a:r>
              <a:rPr lang="en-US" sz="1800" b="1" dirty="0">
                <a:solidFill>
                  <a:srgbClr val="FFA800"/>
                </a:solidFill>
              </a:rPr>
              <a:t>C</a:t>
            </a:r>
            <a:r>
              <a:rPr lang="en-US" sz="1800" dirty="0">
                <a:solidFill>
                  <a:schemeClr val="bg1"/>
                </a:solidFill>
              </a:rPr>
              <a:t>ommand attention</a:t>
            </a:r>
          </a:p>
          <a:p>
            <a:r>
              <a:rPr lang="en-US" b="1" dirty="0">
                <a:solidFill>
                  <a:srgbClr val="FFA800"/>
                </a:solidFill>
                <a:highlight>
                  <a:srgbClr val="FF0000"/>
                </a:highlight>
              </a:rPr>
              <a:t>C</a:t>
            </a:r>
            <a:r>
              <a:rPr lang="en-US" dirty="0">
                <a:solidFill>
                  <a:schemeClr val="bg1"/>
                </a:solidFill>
                <a:highlight>
                  <a:srgbClr val="FF0000"/>
                </a:highlight>
              </a:rPr>
              <a:t>larify messages</a:t>
            </a:r>
          </a:p>
          <a:p>
            <a:r>
              <a:rPr lang="en-US" sz="1800" b="1" dirty="0">
                <a:solidFill>
                  <a:srgbClr val="FFA800"/>
                </a:solidFill>
              </a:rPr>
              <a:t>C</a:t>
            </a:r>
            <a:r>
              <a:rPr lang="en-US" sz="1800" dirty="0">
                <a:solidFill>
                  <a:schemeClr val="bg1"/>
                </a:solidFill>
              </a:rPr>
              <a:t>ommunicate benefits</a:t>
            </a:r>
          </a:p>
          <a:p>
            <a:r>
              <a:rPr lang="en-US" sz="1800" b="1" dirty="0">
                <a:solidFill>
                  <a:srgbClr val="FFA800"/>
                </a:solidFill>
              </a:rPr>
              <a:t>C</a:t>
            </a:r>
            <a:r>
              <a:rPr lang="en-US" sz="1800" dirty="0">
                <a:solidFill>
                  <a:schemeClr val="bg1"/>
                </a:solidFill>
              </a:rPr>
              <a:t>ater to heart &amp; head</a:t>
            </a:r>
          </a:p>
          <a:p>
            <a:r>
              <a:rPr lang="en-US" sz="1800" dirty="0">
                <a:solidFill>
                  <a:schemeClr val="bg1"/>
                </a:solidFill>
              </a:rPr>
              <a:t>Be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rgbClr val="FFA800"/>
                </a:solidFill>
              </a:rPr>
              <a:t>C</a:t>
            </a:r>
            <a:r>
              <a:rPr lang="en-US" sz="1800" dirty="0">
                <a:solidFill>
                  <a:schemeClr val="bg1"/>
                </a:solidFill>
              </a:rPr>
              <a:t>onsistent</a:t>
            </a:r>
          </a:p>
          <a:p>
            <a:r>
              <a:rPr lang="en-US" sz="1800" b="1" dirty="0">
                <a:solidFill>
                  <a:srgbClr val="FFA800"/>
                </a:solidFill>
              </a:rPr>
              <a:t>C</a:t>
            </a:r>
            <a:r>
              <a:rPr lang="en-US" sz="1800" dirty="0">
                <a:solidFill>
                  <a:schemeClr val="bg1"/>
                </a:solidFill>
              </a:rPr>
              <a:t>all to action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7C4CB-108B-435C-A1CD-45B0ED6D49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BB2C4F4-F178-488E-96A7-5F136795F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direct…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0F43FA-E7B3-4B9D-A410-2C692E00FD6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81400" y="1929968"/>
            <a:ext cx="1981200" cy="2314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56F136-1E80-4DF7-B4C7-28571BF8E6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14360" b="5487"/>
          <a:stretch/>
        </p:blipFill>
        <p:spPr>
          <a:xfrm>
            <a:off x="6705800" y="1975150"/>
            <a:ext cx="1981200" cy="23145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5D318D-ECCB-4FE3-8281-5E723E2D77F9}"/>
              </a:ext>
            </a:extLst>
          </p:cNvPr>
          <p:cNvSpPr txBox="1"/>
          <p:nvPr/>
        </p:nvSpPr>
        <p:spPr>
          <a:xfrm>
            <a:off x="3581400" y="439909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121E87"/>
                </a:solidFill>
              </a:rPr>
              <a:t>in words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18F483-E83D-4BEC-AA50-8949CE074530}"/>
              </a:ext>
            </a:extLst>
          </p:cNvPr>
          <p:cNvSpPr txBox="1"/>
          <p:nvPr/>
        </p:nvSpPr>
        <p:spPr>
          <a:xfrm>
            <a:off x="6705800" y="439909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121E87"/>
                </a:solidFill>
              </a:rPr>
              <a:t>in numbers</a:t>
            </a:r>
          </a:p>
        </p:txBody>
      </p:sp>
    </p:spTree>
    <p:extLst>
      <p:ext uri="{BB962C8B-B14F-4D97-AF65-F5344CB8AC3E}">
        <p14:creationId xmlns:p14="http://schemas.microsoft.com/office/powerpoint/2010/main" val="25506788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FBF4F-F0E3-4F1F-A371-E99B836FD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31025"/>
            <a:ext cx="3200400" cy="3158700"/>
          </a:xfrm>
        </p:spPr>
        <p:txBody>
          <a:bodyPr/>
          <a:lstStyle/>
          <a:p>
            <a:r>
              <a:rPr lang="en-US" sz="1800" b="1" dirty="0">
                <a:solidFill>
                  <a:srgbClr val="FFA800"/>
                </a:solidFill>
              </a:rPr>
              <a:t>C</a:t>
            </a:r>
            <a:r>
              <a:rPr lang="en-US" sz="1800" dirty="0">
                <a:solidFill>
                  <a:schemeClr val="bg1"/>
                </a:solidFill>
              </a:rPr>
              <a:t>ommand attention</a:t>
            </a:r>
          </a:p>
          <a:p>
            <a:r>
              <a:rPr lang="en-US" sz="1800" b="1" dirty="0">
                <a:solidFill>
                  <a:srgbClr val="FFA800"/>
                </a:solidFill>
              </a:rPr>
              <a:t>C</a:t>
            </a:r>
            <a:r>
              <a:rPr lang="en-US" sz="1800" dirty="0">
                <a:solidFill>
                  <a:schemeClr val="bg1"/>
                </a:solidFill>
              </a:rPr>
              <a:t>larify messages</a:t>
            </a:r>
          </a:p>
          <a:p>
            <a:r>
              <a:rPr lang="en-US" b="1" dirty="0">
                <a:solidFill>
                  <a:srgbClr val="FFA800"/>
                </a:solidFill>
                <a:highlight>
                  <a:srgbClr val="FF0000"/>
                </a:highlight>
              </a:rPr>
              <a:t>C</a:t>
            </a:r>
            <a:r>
              <a:rPr lang="en-US" dirty="0">
                <a:solidFill>
                  <a:schemeClr val="bg1"/>
                </a:solidFill>
                <a:highlight>
                  <a:srgbClr val="FF0000"/>
                </a:highlight>
              </a:rPr>
              <a:t>ommunicate benefits</a:t>
            </a:r>
          </a:p>
          <a:p>
            <a:r>
              <a:rPr lang="en-US" sz="1800" b="1" dirty="0">
                <a:solidFill>
                  <a:srgbClr val="FFA800"/>
                </a:solidFill>
              </a:rPr>
              <a:t>C</a:t>
            </a:r>
            <a:r>
              <a:rPr lang="en-US" sz="1800" dirty="0">
                <a:solidFill>
                  <a:schemeClr val="bg1"/>
                </a:solidFill>
              </a:rPr>
              <a:t>ater to heart &amp; head</a:t>
            </a:r>
          </a:p>
          <a:p>
            <a:r>
              <a:rPr lang="en-US" sz="1800" dirty="0">
                <a:solidFill>
                  <a:schemeClr val="bg1"/>
                </a:solidFill>
              </a:rPr>
              <a:t>Be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rgbClr val="FFA800"/>
                </a:solidFill>
              </a:rPr>
              <a:t>C</a:t>
            </a:r>
            <a:r>
              <a:rPr lang="en-US" sz="1800" dirty="0">
                <a:solidFill>
                  <a:schemeClr val="bg1"/>
                </a:solidFill>
              </a:rPr>
              <a:t>onsistent</a:t>
            </a:r>
          </a:p>
          <a:p>
            <a:r>
              <a:rPr lang="en-US" sz="1800" b="1" dirty="0">
                <a:solidFill>
                  <a:srgbClr val="FFA800"/>
                </a:solidFill>
              </a:rPr>
              <a:t>C</a:t>
            </a:r>
            <a:r>
              <a:rPr lang="en-US" sz="1800" dirty="0">
                <a:solidFill>
                  <a:schemeClr val="bg1"/>
                </a:solidFill>
              </a:rPr>
              <a:t>all to action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7C4CB-108B-435C-A1CD-45B0ED6D49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BB2C4F4-F178-488E-96A7-5F136795F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200" y="536700"/>
            <a:ext cx="5218800" cy="928975"/>
          </a:xfrm>
        </p:spPr>
        <p:txBody>
          <a:bodyPr/>
          <a:lstStyle/>
          <a:p>
            <a:r>
              <a:rPr lang="en-US" dirty="0"/>
              <a:t>Balance positive and negative messaging</a:t>
            </a:r>
          </a:p>
        </p:txBody>
      </p:sp>
      <p:pic>
        <p:nvPicPr>
          <p:cNvPr id="4" name="Picture 3" descr="A drawing of a face&#10;&#10;Description generated with high confidence">
            <a:extLst>
              <a:ext uri="{FF2B5EF4-FFF2-40B4-BE49-F238E27FC236}">
                <a16:creationId xmlns:a16="http://schemas.microsoft.com/office/drawing/2014/main" id="{F0F79723-408F-44E9-AA6D-257B44E21AD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68200" y="1898950"/>
            <a:ext cx="1914525" cy="2390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C93AC3-0920-4CE6-9BC8-81D920B0B5E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28988" y="1893997"/>
            <a:ext cx="2395728" cy="239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568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FBF4F-F0E3-4F1F-A371-E99B836FD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31025"/>
            <a:ext cx="3200400" cy="3158700"/>
          </a:xfrm>
        </p:spPr>
        <p:txBody>
          <a:bodyPr/>
          <a:lstStyle/>
          <a:p>
            <a:r>
              <a:rPr lang="en-US" sz="1800" b="1" dirty="0">
                <a:solidFill>
                  <a:srgbClr val="FFA800"/>
                </a:solidFill>
              </a:rPr>
              <a:t>C</a:t>
            </a:r>
            <a:r>
              <a:rPr lang="en-US" sz="1800" dirty="0">
                <a:solidFill>
                  <a:schemeClr val="bg1"/>
                </a:solidFill>
              </a:rPr>
              <a:t>ommand attention</a:t>
            </a:r>
          </a:p>
          <a:p>
            <a:r>
              <a:rPr lang="en-US" sz="1800" b="1" dirty="0">
                <a:solidFill>
                  <a:srgbClr val="FFA800"/>
                </a:solidFill>
              </a:rPr>
              <a:t>C</a:t>
            </a:r>
            <a:r>
              <a:rPr lang="en-US" sz="1800" dirty="0">
                <a:solidFill>
                  <a:schemeClr val="bg1"/>
                </a:solidFill>
              </a:rPr>
              <a:t>larify messages</a:t>
            </a:r>
          </a:p>
          <a:p>
            <a:r>
              <a:rPr lang="en-US" sz="1800" b="1" dirty="0">
                <a:solidFill>
                  <a:srgbClr val="FFA800"/>
                </a:solidFill>
              </a:rPr>
              <a:t>C</a:t>
            </a:r>
            <a:r>
              <a:rPr lang="en-US" sz="1800" dirty="0">
                <a:solidFill>
                  <a:schemeClr val="bg1"/>
                </a:solidFill>
              </a:rPr>
              <a:t>ommunicate benefits</a:t>
            </a:r>
          </a:p>
          <a:p>
            <a:r>
              <a:rPr lang="en-US" b="1" dirty="0">
                <a:solidFill>
                  <a:srgbClr val="FFA800"/>
                </a:solidFill>
                <a:highlight>
                  <a:srgbClr val="FF0000"/>
                </a:highlight>
              </a:rPr>
              <a:t>C</a:t>
            </a:r>
            <a:r>
              <a:rPr lang="en-US" dirty="0">
                <a:solidFill>
                  <a:schemeClr val="bg1"/>
                </a:solidFill>
                <a:highlight>
                  <a:srgbClr val="FF0000"/>
                </a:highlight>
              </a:rPr>
              <a:t>ater to heart &amp; head</a:t>
            </a:r>
          </a:p>
          <a:p>
            <a:r>
              <a:rPr lang="en-US" sz="1800" dirty="0">
                <a:solidFill>
                  <a:schemeClr val="bg1"/>
                </a:solidFill>
              </a:rPr>
              <a:t>Be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rgbClr val="FFA800"/>
                </a:solidFill>
              </a:rPr>
              <a:t>C</a:t>
            </a:r>
            <a:r>
              <a:rPr lang="en-US" sz="1800" dirty="0">
                <a:solidFill>
                  <a:schemeClr val="bg1"/>
                </a:solidFill>
              </a:rPr>
              <a:t>onsistent</a:t>
            </a:r>
          </a:p>
          <a:p>
            <a:r>
              <a:rPr lang="en-US" sz="1800" b="1" dirty="0">
                <a:solidFill>
                  <a:srgbClr val="FFA800"/>
                </a:solidFill>
              </a:rPr>
              <a:t>C</a:t>
            </a:r>
            <a:r>
              <a:rPr lang="en-US" sz="1800" dirty="0">
                <a:solidFill>
                  <a:schemeClr val="bg1"/>
                </a:solidFill>
              </a:rPr>
              <a:t>all to action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7C4CB-108B-435C-A1CD-45B0ED6D49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BB2C4F4-F178-488E-96A7-5F136795F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200" y="536700"/>
            <a:ext cx="5218800" cy="928975"/>
          </a:xfrm>
        </p:spPr>
        <p:txBody>
          <a:bodyPr/>
          <a:lstStyle/>
          <a:p>
            <a:r>
              <a:rPr lang="en-US" dirty="0"/>
              <a:t>Engage before arguing</a:t>
            </a:r>
          </a:p>
        </p:txBody>
      </p:sp>
      <p:pic>
        <p:nvPicPr>
          <p:cNvPr id="10" name="Picture 9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02C88C1D-E94B-431B-9F63-A9FA00BBA4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 r="21736" b="64"/>
          <a:stretch/>
        </p:blipFill>
        <p:spPr>
          <a:xfrm>
            <a:off x="6248670" y="1697144"/>
            <a:ext cx="2146945" cy="2907792"/>
          </a:xfrm>
          <a:prstGeom prst="rect">
            <a:avLst/>
          </a:prstGeom>
        </p:spPr>
      </p:pic>
      <p:pic>
        <p:nvPicPr>
          <p:cNvPr id="12" name="Picture 11" descr="A person sitting on the grass&#10;&#10;Description generated with very high confidence">
            <a:extLst>
              <a:ext uri="{FF2B5EF4-FFF2-40B4-BE49-F238E27FC236}">
                <a16:creationId xmlns:a16="http://schemas.microsoft.com/office/drawing/2014/main" id="{B78B6067-6EE0-44A4-9938-96E9DE099C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8527" y="1697144"/>
            <a:ext cx="2146945" cy="29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242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Emi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2374</TotalTime>
  <Words>518</Words>
  <Application>Microsoft Office PowerPoint</Application>
  <PresentationFormat>On-screen Show (16:9)</PresentationFormat>
  <Paragraphs>155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Open Sans</vt:lpstr>
      <vt:lpstr>Calibri</vt:lpstr>
      <vt:lpstr>Merriweather</vt:lpstr>
      <vt:lpstr>Arial</vt:lpstr>
      <vt:lpstr>Emilia template</vt:lpstr>
      <vt:lpstr>Data-Driven Communication Material</vt:lpstr>
      <vt:lpstr>Objectives</vt:lpstr>
      <vt:lpstr>Attributes of Effective Communications Material</vt:lpstr>
      <vt:lpstr>The Seven C’s</vt:lpstr>
      <vt:lpstr>Get to point quickly</vt:lpstr>
      <vt:lpstr>Create interest</vt:lpstr>
      <vt:lpstr>Be direct…</vt:lpstr>
      <vt:lpstr>Balance positive and negative messaging</vt:lpstr>
      <vt:lpstr>Engage before arguing</vt:lpstr>
      <vt:lpstr>Align different content</vt:lpstr>
      <vt:lpstr>Make an ask</vt:lpstr>
      <vt:lpstr>Talking About Data</vt:lpstr>
      <vt:lpstr>PowerPoint Presentation</vt:lpstr>
      <vt:lpstr>Common Terminology</vt:lpstr>
      <vt:lpstr>Tips for Expressing  Data Points</vt:lpstr>
      <vt:lpstr>PowerPoint Presentation</vt:lpstr>
      <vt:lpstr>Use analogies</vt:lpstr>
      <vt:lpstr>Sample Plot of a Data Story</vt:lpstr>
      <vt:lpstr>PowerPoint Presentation</vt:lpstr>
      <vt:lpstr>Objectives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Richard Delaney</dc:creator>
  <cp:lastModifiedBy>Richard Delaney</cp:lastModifiedBy>
  <cp:revision>92</cp:revision>
  <dcterms:modified xsi:type="dcterms:W3CDTF">2018-12-11T04:44:09Z</dcterms:modified>
</cp:coreProperties>
</file>