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62" r:id="rId5"/>
    <p:sldId id="282" r:id="rId6"/>
    <p:sldId id="280" r:id="rId7"/>
    <p:sldId id="281" r:id="rId8"/>
    <p:sldId id="279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9911" autoAdjust="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036AA-F5D3-4098-B0E3-2F97FAF62E6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2551CE-F995-4231-BFF3-248091582D9A}" type="pres">
      <dgm:prSet presAssocID="{FC1036AA-F5D3-4098-B0E3-2F97FAF62E6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D0A659AC-7FA7-4B2B-BCA5-7CFB2ADD576A}" type="pres">
      <dgm:prSet presAssocID="{FC1036AA-F5D3-4098-B0E3-2F97FAF62E60}" presName="cycle" presStyleCnt="0"/>
      <dgm:spPr/>
    </dgm:pt>
  </dgm:ptLst>
  <dgm:cxnLst>
    <dgm:cxn modelId="{1522EB6C-81C2-4361-B553-8E02F19963F4}" type="presOf" srcId="{FC1036AA-F5D3-4098-B0E3-2F97FAF62E60}" destId="{522551CE-F995-4231-BFF3-248091582D9A}" srcOrd="0" destOrd="0" presId="urn:microsoft.com/office/officeart/2005/8/layout/radial2"/>
    <dgm:cxn modelId="{69DE20F1-1ABC-4612-98B3-350A94B2E2A6}" type="presParOf" srcId="{522551CE-F995-4231-BFF3-248091582D9A}" destId="{D0A659AC-7FA7-4B2B-BCA5-7CFB2ADD576A}" srcOrd="0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7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20/11/2017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686" y="4999395"/>
            <a:ext cx="6604000" cy="17526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Country Team </a:t>
            </a:r>
          </a:p>
          <a:p>
            <a:r>
              <a:rPr lang="en-US" dirty="0"/>
              <a:t>Ministry of Health; Ministry of Justice and General Statistics Office of Vietnam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828" y="1295398"/>
            <a:ext cx="11473543" cy="1237571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CRVS SYSTEM  IN VIETNAM</a:t>
            </a:r>
            <a:br>
              <a:rPr lang="en-US" sz="2800" dirty="0"/>
            </a:b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9424"/>
            <a:ext cx="10972800" cy="3998976"/>
          </a:xfrm>
        </p:spPr>
        <p:txBody>
          <a:bodyPr/>
          <a:lstStyle/>
          <a:p>
            <a:r>
              <a:rPr lang="en-US" dirty="0"/>
              <a:t>The main obstacles for achieving complete coverage of vital events registration and accuracy of registered information </a:t>
            </a:r>
          </a:p>
          <a:p>
            <a:endParaRPr lang="en-US" dirty="0"/>
          </a:p>
          <a:p>
            <a:r>
              <a:rPr lang="en-US" dirty="0"/>
              <a:t>The main obstacles for compiling the vital statistics based on civil registration data as the main source.</a:t>
            </a:r>
          </a:p>
          <a:p>
            <a:endParaRPr lang="en-US" dirty="0"/>
          </a:p>
          <a:p>
            <a:r>
              <a:rPr lang="en-US" dirty="0"/>
              <a:t>Efforts to access and improve the quality and interoperability of CRVS systems 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Inadequate legal framework;</a:t>
            </a:r>
          </a:p>
          <a:p>
            <a:r>
              <a:rPr lang="en-US" dirty="0"/>
              <a:t>Lack of unique national ID number;</a:t>
            </a:r>
          </a:p>
          <a:p>
            <a:r>
              <a:rPr lang="en-US" dirty="0"/>
              <a:t>Lack of intersectional coordination (No cross-checking and validating mechanism data provided by MOJ, MOH &amp; GSO);</a:t>
            </a:r>
          </a:p>
          <a:p>
            <a:r>
              <a:rPr lang="en-US" dirty="0"/>
              <a:t>The quality/capacity of human resources (registrars, heath staff, statisticians)</a:t>
            </a:r>
          </a:p>
          <a:p>
            <a:r>
              <a:rPr lang="en-US" dirty="0"/>
              <a:t>Lack of database on CRVS;</a:t>
            </a:r>
          </a:p>
          <a:p>
            <a:r>
              <a:rPr lang="en-US" dirty="0"/>
              <a:t>Inadequate CoD information (underlying Cause).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main obstacles for achieving complete coverage of vital events registration and accuracy of registered information</a:t>
            </a:r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Establish Steering Committee on CRVS;</a:t>
            </a:r>
          </a:p>
          <a:p>
            <a:pPr algn="just"/>
            <a:r>
              <a:rPr lang="en-US" dirty="0"/>
              <a:t>National Action Programme on CRVS for period of 2017 – 2024 (Specific targets on CRVS);</a:t>
            </a:r>
          </a:p>
          <a:p>
            <a:pPr algn="just"/>
            <a:r>
              <a:rPr lang="en-US" dirty="0"/>
              <a:t>Detailed plan for the implementation of CRVS Programme in Justice Sector.;</a:t>
            </a:r>
          </a:p>
          <a:p>
            <a:pPr algn="just"/>
            <a:r>
              <a:rPr lang="en-US" dirty="0"/>
              <a:t>e-CRD has been conducting in 17/ 63 provinces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CRVS implemented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 algn="just">
              <a:buAutoNum type="arabicPeriod"/>
            </a:pPr>
            <a:r>
              <a:rPr lang="en-US" sz="2700" dirty="0"/>
              <a:t>Low quality of data: </a:t>
            </a:r>
            <a:r>
              <a:rPr lang="en-GB" sz="2700" dirty="0"/>
              <a:t>Registered birth and death indicators are clarified by time of registration (on-time/late registration/re-registration). Calcification of these indictors by age groups, not included causes of death, so are not consistent with international standard;</a:t>
            </a:r>
          </a:p>
          <a:p>
            <a:pPr marL="566928" indent="-457200" algn="just">
              <a:buAutoNum type="arabicPeriod"/>
            </a:pPr>
            <a:r>
              <a:rPr lang="en-GB" sz="2700" dirty="0"/>
              <a:t>Coordination mechanism in statistical evaluation and analysis is not in place.</a:t>
            </a:r>
            <a:endParaRPr lang="en-US" sz="2700" dirty="0"/>
          </a:p>
          <a:p>
            <a:pPr algn="just">
              <a:buNone/>
            </a:pPr>
            <a:r>
              <a:rPr lang="en-US" sz="2700" dirty="0"/>
              <a:t>3. IT application and modernization have not been properly invested for CRVS, therefore, most of CRVS work is manually handled and IT only plays a role in the last stage of statistics, leading to unreliable statistical quality. At the present, e-CRD have been implementing only in 17/63 provinces;</a:t>
            </a:r>
          </a:p>
          <a:p>
            <a:pPr algn="just">
              <a:buNone/>
            </a:pPr>
            <a:r>
              <a:rPr lang="en-US" sz="2700" dirty="0"/>
              <a:t>4. Lack of CoD, ICD-10 coding in health sector.</a:t>
            </a:r>
          </a:p>
          <a:p>
            <a:pPr algn="just">
              <a:buNone/>
            </a:pPr>
            <a:r>
              <a:rPr lang="en-US" sz="2700" dirty="0"/>
              <a:t>5. Population Census conducted every 10 years. Therefore, it’s hard to compare the data annually with MOJ and MOH;</a:t>
            </a:r>
          </a:p>
          <a:p>
            <a:pPr algn="just">
              <a:buNone/>
            </a:pPr>
            <a:r>
              <a:rPr lang="en-US" sz="2700" dirty="0"/>
              <a:t>6. </a:t>
            </a:r>
            <a:r>
              <a:rPr lang="en-US" sz="2900" dirty="0"/>
              <a:t>Civil </a:t>
            </a:r>
            <a:r>
              <a:rPr lang="en-GB" sz="2900" dirty="0"/>
              <a:t>Registrars at different levels fall short of specialized standards, lack in-depth training in statistics and sufficient skills at work;</a:t>
            </a:r>
          </a:p>
          <a:p>
            <a:pPr algn="just">
              <a:buNone/>
            </a:pPr>
            <a:r>
              <a:rPr lang="en-GB" dirty="0"/>
              <a:t>7. Limited infrastructures, technology, and budget for CRVS. There is not yet extensive investment on information technology, modernization of CRVS work</a:t>
            </a:r>
            <a:endParaRPr lang="en-US" sz="2900" dirty="0"/>
          </a:p>
          <a:p>
            <a:pPr algn="just">
              <a:buNone/>
            </a:pPr>
            <a:endParaRPr lang="en-US" sz="2500" dirty="0"/>
          </a:p>
          <a:p>
            <a:pPr marL="365760" lvl="2" indent="-256032">
              <a:buClr>
                <a:schemeClr val="accent3"/>
              </a:buCl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main obstacles for compiling the vital statistics based on civil registration data as the main source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Improve awareness of key stakeholders on CRVS;</a:t>
            </a:r>
          </a:p>
          <a:p>
            <a:r>
              <a:rPr lang="en-GB" dirty="0"/>
              <a:t>Standardize vital statistics forms, international form of cause of death; apply verbal autopsy for the death outside of health facilities; develop CRVS indicator system &amp; method, responsible for data collecting and dissemination;</a:t>
            </a:r>
            <a:endParaRPr lang="en-GB" b="1" dirty="0"/>
          </a:p>
          <a:p>
            <a:r>
              <a:rPr lang="en-GB" dirty="0"/>
              <a:t>Increase completeness and improve vital statistics quality</a:t>
            </a:r>
          </a:p>
          <a:p>
            <a:r>
              <a:rPr lang="en-GB" dirty="0"/>
              <a:t>Improve capacity of for vital statistics officers;</a:t>
            </a:r>
          </a:p>
          <a:p>
            <a:r>
              <a:rPr lang="en-GB" dirty="0"/>
              <a:t>Improve monitoring of vital statistics works according to regulations;</a:t>
            </a:r>
          </a:p>
          <a:p>
            <a:r>
              <a:rPr lang="en-GB" dirty="0"/>
              <a:t>Strengthen coordination among related agencies in vital st</a:t>
            </a:r>
            <a:r>
              <a:rPr lang="nb-NO" dirty="0"/>
              <a:t>a</a:t>
            </a:r>
            <a:r>
              <a:rPr lang="en-GB" dirty="0"/>
              <a:t>tistics collection and use</a:t>
            </a:r>
          </a:p>
          <a:p>
            <a:r>
              <a:rPr lang="en-GB" dirty="0"/>
              <a:t>Strengthen IT application and development and communication on statistical activities of the Judiciary Sector, connecting with ID number (By 2020, National Database on Population and PIN has been finalized);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Efforts to access and improve the quality and interoperability of CRVS systems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10972800" cy="504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30200"/>
            <a:ext cx="11036300" cy="939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Coordination mechanism to improve quality of CRVS system</a:t>
            </a:r>
            <a:endParaRPr lang="en-GB" b="1" dirty="0"/>
          </a:p>
        </p:txBody>
      </p:sp>
      <p:sp>
        <p:nvSpPr>
          <p:cNvPr id="5" name="Oval 4"/>
          <p:cNvSpPr/>
          <p:nvPr/>
        </p:nvSpPr>
        <p:spPr>
          <a:xfrm>
            <a:off x="4197927" y="762000"/>
            <a:ext cx="2687782" cy="2175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Ministry of Health</a:t>
            </a:r>
          </a:p>
          <a:p>
            <a:pPr algn="ctr"/>
            <a:r>
              <a:rPr lang="en-US" sz="1600" dirty="0"/>
              <a:t>(Medical facilities)</a:t>
            </a:r>
          </a:p>
          <a:p>
            <a:pPr algn="ctr">
              <a:buFontTx/>
              <a:buChar char="-"/>
            </a:pPr>
            <a:r>
              <a:rPr lang="en-US" sz="1600" dirty="0"/>
              <a:t>Live birth, death, </a:t>
            </a:r>
            <a:r>
              <a:rPr lang="en-US" sz="1600" dirty="0" err="1"/>
              <a:t>CoD</a:t>
            </a:r>
            <a:r>
              <a:rPr lang="en-US" sz="1600" dirty="0"/>
              <a:t> notification;</a:t>
            </a:r>
          </a:p>
          <a:p>
            <a:pPr algn="ctr">
              <a:buFontTx/>
              <a:buChar char="-"/>
            </a:pPr>
            <a:r>
              <a:rPr lang="en-US" sz="1600" dirty="0"/>
              <a:t>registration</a:t>
            </a:r>
          </a:p>
          <a:p>
            <a:pPr algn="ctr"/>
            <a:endParaRPr lang="en-GB" sz="1600" dirty="0"/>
          </a:p>
        </p:txBody>
      </p:sp>
      <p:pic>
        <p:nvPicPr>
          <p:cNvPr id="6" name="Picture 5" descr="Database_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455" y="2154381"/>
            <a:ext cx="2092036" cy="20920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5128" y="2549235"/>
            <a:ext cx="17733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Consolidate database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(Ministry of Public Security)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535382" y="1316182"/>
            <a:ext cx="1759527" cy="886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20119355">
            <a:off x="2535381" y="1385455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PIN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6650180" y="2216727"/>
            <a:ext cx="2715492" cy="2175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Ministry of Justice</a:t>
            </a:r>
          </a:p>
          <a:p>
            <a:pPr algn="ctr">
              <a:buFontTx/>
              <a:buChar char="-"/>
            </a:pPr>
            <a:r>
              <a:rPr lang="en-US" sz="1600" dirty="0"/>
              <a:t>Birth registration</a:t>
            </a:r>
          </a:p>
          <a:p>
            <a:pPr algn="ctr">
              <a:buFontTx/>
              <a:buChar char="-"/>
            </a:pPr>
            <a:r>
              <a:rPr lang="en-US" sz="1600" dirty="0"/>
              <a:t>- Update PIN for all citizens/e-ID/Biometric ID </a:t>
            </a:r>
          </a:p>
          <a:p>
            <a:pPr algn="ctr">
              <a:buFontTx/>
              <a:buChar char="-"/>
            </a:pPr>
            <a:r>
              <a:rPr lang="en-US" sz="1600" dirty="0"/>
              <a:t>- Death, marriage, divorce registration; - CRVS Reports</a:t>
            </a:r>
          </a:p>
          <a:p>
            <a:pPr algn="ctr">
              <a:buFontTx/>
              <a:buChar char="-"/>
            </a:pPr>
            <a:endParaRPr lang="en-GB" sz="1600" dirty="0"/>
          </a:p>
        </p:txBody>
      </p:sp>
      <p:sp>
        <p:nvSpPr>
          <p:cNvPr id="12" name="Oval 11"/>
          <p:cNvSpPr/>
          <p:nvPr/>
        </p:nvSpPr>
        <p:spPr>
          <a:xfrm>
            <a:off x="6530109" y="4682836"/>
            <a:ext cx="2715492" cy="2175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General Statistics Office</a:t>
            </a:r>
          </a:p>
          <a:p>
            <a:pPr algn="ctr">
              <a:buFontTx/>
              <a:buChar char="-"/>
            </a:pPr>
            <a:r>
              <a:rPr lang="en-US" sz="1600" dirty="0"/>
              <a:t>- Use database as input for census, surveys. 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95745" y="4142510"/>
            <a:ext cx="2272146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Birth, death, marriage, divorce, sex, place of birth, ethnic, nationality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49236" y="3435927"/>
            <a:ext cx="41009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01635" y="3061856"/>
            <a:ext cx="126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PIN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2493818" y="3782291"/>
            <a:ext cx="4253346" cy="13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2493819" y="2092036"/>
            <a:ext cx="1634837" cy="595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79964" y="3948545"/>
            <a:ext cx="4142509" cy="1440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rved Left Arrow 23"/>
          <p:cNvSpPr/>
          <p:nvPr/>
        </p:nvSpPr>
        <p:spPr>
          <a:xfrm>
            <a:off x="9407236" y="3200400"/>
            <a:ext cx="1413164" cy="282632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989127" y="3713018"/>
            <a:ext cx="1191491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Statistical reports on CRVS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6945742" y="2032000"/>
            <a:ext cx="350982" cy="3140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123389" y="4511964"/>
            <a:ext cx="314036" cy="831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4892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  <a:t>Thank you!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098800" y="35972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74712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210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538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0</TotalTime>
  <Words>684</Words>
  <Application>Microsoft Office PowerPoint</Application>
  <PresentationFormat>Widescreen</PresentationFormat>
  <Paragraphs>66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Wingdings 2</vt:lpstr>
      <vt:lpstr>Training presentation</vt:lpstr>
      <vt:lpstr>IMPROVE CRVS SYSTEM  IN VIETNAM </vt:lpstr>
      <vt:lpstr>Contents</vt:lpstr>
      <vt:lpstr>The main obstacles for achieving complete coverage of vital events registration and accuracy of registered information</vt:lpstr>
      <vt:lpstr>CRVS implemented</vt:lpstr>
      <vt:lpstr>The main obstacles for compiling the vital statistics based on civil registration data as the main source </vt:lpstr>
      <vt:lpstr>Efforts to access and improve the quality and interoperability of CRVS systems  </vt:lpstr>
      <vt:lpstr>Coordination mechanism to improve quality of CRVS system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2016-07-18T02:17:01Z</dcterms:created>
  <dcterms:modified xsi:type="dcterms:W3CDTF">2017-11-20T21:55:28Z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